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98" r:id="rId5"/>
    <p:sldId id="302" r:id="rId6"/>
    <p:sldId id="299" r:id="rId7"/>
    <p:sldId id="278" r:id="rId8"/>
    <p:sldId id="279" r:id="rId9"/>
    <p:sldId id="260" r:id="rId10"/>
    <p:sldId id="261" r:id="rId11"/>
    <p:sldId id="264" r:id="rId12"/>
    <p:sldId id="286" r:id="rId13"/>
    <p:sldId id="291" r:id="rId14"/>
    <p:sldId id="266" r:id="rId15"/>
    <p:sldId id="292" r:id="rId16"/>
    <p:sldId id="293" r:id="rId17"/>
    <p:sldId id="301" r:id="rId18"/>
    <p:sldId id="272" r:id="rId19"/>
    <p:sldId id="270" r:id="rId20"/>
    <p:sldId id="295" r:id="rId21"/>
    <p:sldId id="297" r:id="rId22"/>
    <p:sldId id="282" r:id="rId23"/>
    <p:sldId id="283" r:id="rId24"/>
    <p:sldId id="303" r:id="rId25"/>
    <p:sldId id="304" r:id="rId26"/>
    <p:sldId id="313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28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0" autoAdjust="0"/>
    <p:restoredTop sz="71949" autoAdjust="0"/>
  </p:normalViewPr>
  <p:slideViewPr>
    <p:cSldViewPr snapToGrid="0" snapToObjects="1">
      <p:cViewPr>
        <p:scale>
          <a:sx n="100" d="100"/>
          <a:sy n="100" d="100"/>
        </p:scale>
        <p:origin x="-1048" y="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8EA2F-8BF3-2343-B130-B520DEB330B0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72E17-87A7-A945-8C8A-55D0CA54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58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EA56F-8069-D04F-9C37-1CA39C772CEA}" type="datetimeFigureOut">
              <a:rPr lang="en-US" smtClean="0"/>
              <a:t>10/24/14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63305-FB3D-2646-B2C3-6C01F26DA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23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n:m</a:t>
            </a:r>
            <a:r>
              <a:rPr lang="en-US" dirty="0" smtClean="0"/>
              <a:t> arbitrary relationship</a:t>
            </a:r>
          </a:p>
          <a:p>
            <a:r>
              <a:rPr lang="en-US" dirty="0" smtClean="0"/>
              <a:t>an ont1:Professor with an ont1:hasRank value of “Assistant” = ont2:AsstProf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63305-FB3D-2646-B2C3-6C01F26DA0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99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observations by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Vojtech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Ondrej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Sˇv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ab-Zamazal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Valentina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Presutti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Ontology naming pat- tern sauce for (human and computer) gourmets.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naming conventions should be considered when developing a property-centric similarity metric.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may be useful to weight differences of two labels with respect to a trailing preposition less than other inconsistencies when one of the entities is a property.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also important not to misinterpret the similarity of inverse property names as an indication of equivalence. </a:t>
            </a:r>
            <a:endParaRPr lang="en-US" dirty="0" smtClean="0">
              <a:effectLst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5E67A-F672-5044-9E71-E631AA315D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08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OAEI implicitly encourages mapping</a:t>
            </a:r>
            <a:r>
              <a:rPr lang="en-US" baseline="0" dirty="0" smtClean="0"/>
              <a:t> entities only to those of the same type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Winston, Chaffin, and Hermann (1987) differentiate the following types of part-whole relation: component-object (branch-tree), member-collection (tree-forest), portion-mass (slice-cake), stuff-object (aluminum-airplane), feature-activity (paying-shopping), place-area (Princeton–NJ), and phase-process (adolescence–growing up). </a:t>
            </a:r>
            <a:endParaRPr lang="en-US" baseline="0" dirty="0" smtClean="0"/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her colleagues used this pattern-centric approach to find complex mappings between classes (and value restrictions) in one ontology and properties in another [17].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the best of my knowledge, there is no property-centric similarity metric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plan is to do an initial characterization of the design philosophy and naming patterns of each ontology and choose an appropriate processing strategy based on the results.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5E67A-F672-5044-9E71-E631AA315D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89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DBPedia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linked data version of the information in Wikipedia.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YAGO knowledge base has been automatically extracted from Wikipedia,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WordNet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GeoNames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researchers at the Max Planck Institute for Computer Science.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63305-FB3D-2646-B2C3-6C01F26DA0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49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$134.40 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of 2010, 47% of Mechanical Turk workers, called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Turkers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were from the United States while 34% were from India. Most are relatively young (born after 1980), female, and have a Bachelors degree [8].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63305-FB3D-2646-B2C3-6C01F26DA0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04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133 matches were grouped into 19 sets of 7 questions each, and we paid 25 cents for each set.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asked only the Super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Turkers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that experiment to participate in this one. There were ten of these individuals, and we got input from 6 or 7 of them for each match.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63305-FB3D-2646-B2C3-6C01F26DA0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22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63305-FB3D-2646-B2C3-6C01F26DA0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34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Fueling the Future with Semantic Web Patterns, </a:t>
            </a:r>
            <a:r>
              <a:rPr lang="en-US" dirty="0" err="1" smtClean="0"/>
              <a:t>Valentina</a:t>
            </a:r>
            <a:r>
              <a:rPr lang="en-US" dirty="0" smtClean="0"/>
              <a:t> </a:t>
            </a:r>
            <a:r>
              <a:rPr lang="en-US" dirty="0" err="1" smtClean="0"/>
              <a:t>Presutti</a:t>
            </a:r>
            <a:r>
              <a:rPr lang="en-US" dirty="0" smtClean="0"/>
              <a:t>, WOP Keynote ISWC 2014</a:t>
            </a:r>
          </a:p>
          <a:p>
            <a:pPr lvl="1"/>
            <a:r>
              <a:rPr lang="en-US" dirty="0" smtClean="0"/>
              <a:t>Align knowledge sources at a conceptual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63305-FB3D-2646-B2C3-6C01F26DA0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0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089904"/>
          </a:xfrm>
          <a:prstGeom prst="rect">
            <a:avLst/>
          </a:prstGeom>
          <a:gradFill flip="none" rotWithShape="1">
            <a:gsLst>
              <a:gs pos="0">
                <a:srgbClr val="149B6C"/>
              </a:gs>
              <a:gs pos="100000">
                <a:srgbClr val="016E53"/>
              </a:gs>
            </a:gsLst>
            <a:lin ang="5400000" scaled="0"/>
            <a:tileRect/>
          </a:gradFill>
          <a:ln>
            <a:noFill/>
          </a:ln>
          <a:effectLst>
            <a:outerShdw blurRad="101600" dist="25400" dir="5400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68626" y="455262"/>
            <a:ext cx="2199869" cy="2182639"/>
            <a:chOff x="2300346" y="372945"/>
            <a:chExt cx="1107519" cy="1107035"/>
          </a:xfrm>
        </p:grpSpPr>
        <p:sp>
          <p:nvSpPr>
            <p:cNvPr id="10" name="Rectangle 9"/>
            <p:cNvSpPr/>
            <p:nvPr userDrawn="1"/>
          </p:nvSpPr>
          <p:spPr>
            <a:xfrm rot="2700000">
              <a:off x="2647185" y="372703"/>
              <a:ext cx="413840" cy="414324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>
                    <a:lumMod val="85000"/>
                  </a:schemeClr>
                </a:gs>
              </a:gsLst>
              <a:lin ang="2700000" scaled="0"/>
              <a:tileRect/>
            </a:gradFill>
            <a:ln w="19050" cmpd="sng">
              <a:noFill/>
            </a:ln>
            <a:effectLst>
              <a:outerShdw blurRad="101600" dist="38100" dir="5400000" algn="tl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 rot="2700000">
              <a:off x="2993783" y="719300"/>
              <a:ext cx="413840" cy="414324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>
                    <a:lumMod val="85000"/>
                  </a:schemeClr>
                </a:gs>
              </a:gsLst>
              <a:lin ang="2700000" scaled="0"/>
              <a:tileRect/>
            </a:gradFill>
            <a:ln w="19050" cmpd="sng">
              <a:noFill/>
            </a:ln>
            <a:effectLst>
              <a:outerShdw blurRad="101600" dist="38100" dir="5400000" algn="tl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 rot="2700000">
              <a:off x="2300588" y="719300"/>
              <a:ext cx="413840" cy="414324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>
                    <a:lumMod val="85000"/>
                  </a:schemeClr>
                </a:gs>
              </a:gsLst>
              <a:lin ang="2700000" scaled="0"/>
              <a:tileRect/>
            </a:gradFill>
            <a:ln w="19050" cmpd="sng">
              <a:noFill/>
            </a:ln>
            <a:effectLst>
              <a:outerShdw blurRad="101600" dist="38100" dir="5400000" algn="tl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 rot="2700000">
              <a:off x="2647185" y="1065898"/>
              <a:ext cx="413840" cy="414324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>
                    <a:lumMod val="85000"/>
                  </a:schemeClr>
                </a:gs>
              </a:gsLst>
              <a:lin ang="2700000" scaled="0"/>
              <a:tileRect/>
            </a:gradFill>
            <a:ln w="19050" cmpd="sng">
              <a:noFill/>
            </a:ln>
            <a:effectLst>
              <a:outerShdw blurRad="101600" dist="38100" dir="5400000" algn="tl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 rot="2700000">
              <a:off x="2647185" y="719300"/>
              <a:ext cx="413840" cy="414324"/>
            </a:xfrm>
            <a:prstGeom prst="rect">
              <a:avLst/>
            </a:prstGeom>
            <a:gradFill flip="none" rotWithShape="1">
              <a:gsLst>
                <a:gs pos="0">
                  <a:srgbClr val="FFE655"/>
                </a:gs>
                <a:gs pos="100000">
                  <a:srgbClr val="FFF087"/>
                </a:gs>
              </a:gsLst>
              <a:lin ang="13500000" scaled="0"/>
              <a:tileRect/>
            </a:gradFill>
            <a:ln w="3175" cmpd="sng">
              <a:noFill/>
            </a:ln>
            <a:effectLst>
              <a:outerShdw blurRad="101600" dist="25400" dir="5400000" sx="102000" sy="102000" algn="ct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57400" y="1844883"/>
            <a:ext cx="6400799" cy="136539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57400" y="3435572"/>
            <a:ext cx="6400800" cy="778149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venue information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99077" y="55810"/>
            <a:ext cx="42878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101600" dist="38100" dir="5400000" algn="t" rotWithShape="0">
                    <a:prstClr val="black">
                      <a:alpha val="30000"/>
                    </a:prstClr>
                  </a:outerShdw>
                </a:effectLst>
                <a:latin typeface="Avenir Black"/>
                <a:cs typeface="Avenir Black"/>
              </a:rPr>
              <a:t>DaSe</a:t>
            </a:r>
            <a:r>
              <a:rPr lang="en-US" sz="7200" b="1" cap="none" spc="0" baseline="0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101600" dist="38100" dir="5400000" algn="t" rotWithShape="0">
                    <a:prstClr val="black">
                      <a:alpha val="30000"/>
                    </a:prstClr>
                  </a:outerShdw>
                </a:effectLst>
                <a:latin typeface="Avenir Black"/>
                <a:cs typeface="Avenir Black"/>
              </a:rPr>
              <a:t> Lab</a:t>
            </a:r>
            <a:endParaRPr lang="en-US" sz="7200" b="1" cap="none" spc="0" dirty="0">
              <a:ln w="12700" cmpd="sng">
                <a:noFill/>
                <a:prstDash val="solid"/>
              </a:ln>
              <a:solidFill>
                <a:schemeClr val="bg1"/>
              </a:solidFill>
              <a:effectLst>
                <a:outerShdw blurRad="101600" dist="38100" dir="5400000" algn="t" rotWithShape="0">
                  <a:prstClr val="black">
                    <a:alpha val="30000"/>
                  </a:prstClr>
                </a:outerShdw>
              </a:effectLst>
              <a:latin typeface="Avenir Black"/>
              <a:cs typeface="Avenir Black"/>
            </a:endParaRPr>
          </a:p>
        </p:txBody>
      </p:sp>
      <p:pic>
        <p:nvPicPr>
          <p:cNvPr id="29" name="Picture 28" descr="Wright State logo tra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49" y="6250017"/>
            <a:ext cx="1092502" cy="516113"/>
          </a:xfrm>
          <a:prstGeom prst="rect">
            <a:avLst/>
          </a:prstGeom>
        </p:spPr>
      </p:pic>
      <p:sp>
        <p:nvSpPr>
          <p:cNvPr id="43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2057400" y="4436196"/>
            <a:ext cx="6400800" cy="1447800"/>
          </a:xfrm>
        </p:spPr>
        <p:txBody>
          <a:bodyPr>
            <a:normAutofit/>
          </a:bodyPr>
          <a:lstStyle>
            <a:lvl1pPr marL="0" indent="0" algn="r">
              <a:buNone/>
              <a:defRPr sz="16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Author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4179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E6A8-BE21-BB4E-80E2-19E781AD4894}" type="datetime1">
              <a:rPr lang="en-US" smtClean="0"/>
              <a:t>10/24/14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4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8729-77AC-8648-A987-9FA359D650FC}" type="datetime1">
              <a:rPr lang="en-US" smtClean="0"/>
              <a:t>10/24/14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5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4EC785CA-78AC-E64C-9088-4572B7082DEA}" type="datetime1">
              <a:rPr lang="en-US" smtClean="0"/>
              <a:t>10/24/14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149B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6018" y="83488"/>
            <a:ext cx="7626096" cy="967511"/>
          </a:xfrm>
          <a:ln>
            <a:noFill/>
          </a:ln>
        </p:spPr>
        <p:txBody>
          <a:bodyPr>
            <a:normAutofit/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18" y="1428570"/>
            <a:ext cx="8546222" cy="45636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2972" y="6388918"/>
            <a:ext cx="6795791" cy="365125"/>
          </a:xfr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1813" y="6388918"/>
            <a:ext cx="574849" cy="365125"/>
          </a:xfrm>
        </p:spPr>
        <p:txBody>
          <a:bodyPr/>
          <a:lstStyle>
            <a:lvl1pPr>
              <a:defRPr sz="1400"/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Wright State 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3" y="6244933"/>
            <a:ext cx="1103376" cy="52120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296968" y="6250481"/>
            <a:ext cx="7847032" cy="0"/>
          </a:xfrm>
          <a:prstGeom prst="line">
            <a:avLst/>
          </a:prstGeom>
          <a:ln w="28575" cap="sq" cmpd="sng">
            <a:solidFill>
              <a:srgbClr val="016E53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8150632" y="151977"/>
            <a:ext cx="836953" cy="833978"/>
            <a:chOff x="2300346" y="372945"/>
            <a:chExt cx="1107519" cy="1107035"/>
          </a:xfrm>
        </p:grpSpPr>
        <p:sp>
          <p:nvSpPr>
            <p:cNvPr id="28" name="Rectangle 27"/>
            <p:cNvSpPr/>
            <p:nvPr userDrawn="1"/>
          </p:nvSpPr>
          <p:spPr>
            <a:xfrm rot="2700000">
              <a:off x="2647185" y="372703"/>
              <a:ext cx="413840" cy="414324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>
                    <a:lumMod val="85000"/>
                  </a:schemeClr>
                </a:gs>
              </a:gsLst>
              <a:lin ang="2700000" scaled="0"/>
              <a:tileRect/>
            </a:gradFill>
            <a:ln w="19050" cmpd="sng">
              <a:noFill/>
            </a:ln>
            <a:effectLst>
              <a:outerShdw blurRad="101600" dist="38100" dir="5400000" algn="tl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 rot="2700000">
              <a:off x="2993783" y="719300"/>
              <a:ext cx="413840" cy="414324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>
                    <a:lumMod val="85000"/>
                  </a:schemeClr>
                </a:gs>
              </a:gsLst>
              <a:lin ang="2700000" scaled="0"/>
              <a:tileRect/>
            </a:gradFill>
            <a:ln w="19050" cmpd="sng">
              <a:noFill/>
            </a:ln>
            <a:effectLst>
              <a:outerShdw blurRad="101600" dist="38100" dir="5400000" algn="tl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 rot="2700000">
              <a:off x="2300588" y="719300"/>
              <a:ext cx="413840" cy="414324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>
                    <a:lumMod val="85000"/>
                  </a:schemeClr>
                </a:gs>
              </a:gsLst>
              <a:lin ang="2700000" scaled="0"/>
              <a:tileRect/>
            </a:gradFill>
            <a:ln w="19050" cmpd="sng">
              <a:noFill/>
            </a:ln>
            <a:effectLst>
              <a:outerShdw blurRad="101600" dist="38100" dir="5400000" algn="tl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 rot="2700000">
              <a:off x="2647185" y="1065898"/>
              <a:ext cx="413840" cy="414324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>
                    <a:lumMod val="85000"/>
                  </a:schemeClr>
                </a:gs>
              </a:gsLst>
              <a:lin ang="2700000" scaled="0"/>
              <a:tileRect/>
            </a:gradFill>
            <a:ln w="19050" cmpd="sng">
              <a:noFill/>
            </a:ln>
            <a:effectLst>
              <a:outerShdw blurRad="101600" dist="38100" dir="5400000" algn="tl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 rot="2700000">
              <a:off x="2647185" y="719300"/>
              <a:ext cx="413840" cy="414324"/>
            </a:xfrm>
            <a:prstGeom prst="rect">
              <a:avLst/>
            </a:prstGeom>
            <a:gradFill flip="none" rotWithShape="1">
              <a:gsLst>
                <a:gs pos="0">
                  <a:srgbClr val="FFE655"/>
                </a:gs>
                <a:gs pos="100000">
                  <a:srgbClr val="FFF087"/>
                </a:gs>
              </a:gsLst>
              <a:lin ang="13500000" scaled="0"/>
              <a:tileRect/>
            </a:gradFill>
            <a:ln w="3175" cmpd="sng">
              <a:noFill/>
            </a:ln>
            <a:effectLst>
              <a:outerShdw blurRad="101600" dist="25400" dir="5400000" sx="102000" sy="102000" algn="ct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0232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082631"/>
          </a:xfrm>
          <a:prstGeom prst="rect">
            <a:avLst/>
          </a:prstGeom>
          <a:gradFill flip="none" rotWithShape="1">
            <a:gsLst>
              <a:gs pos="0">
                <a:srgbClr val="149B6C"/>
              </a:gs>
              <a:gs pos="100000">
                <a:srgbClr val="016E53"/>
              </a:gs>
            </a:gsLst>
            <a:lin ang="5400000" scaled="0"/>
            <a:tileRect/>
          </a:gradFill>
          <a:ln>
            <a:noFill/>
          </a:ln>
          <a:effectLst>
            <a:outerShdw blurRad="101600" dist="25400" dir="5400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123572"/>
            <a:ext cx="7772400" cy="1362075"/>
          </a:xfrm>
        </p:spPr>
        <p:txBody>
          <a:bodyPr anchor="t"/>
          <a:lstStyle>
            <a:lvl1pPr algn="r"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36447" y="1623385"/>
            <a:ext cx="5658265" cy="1185991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section information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2972" y="6388918"/>
            <a:ext cx="6795791" cy="365125"/>
          </a:xfr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1813" y="6388918"/>
            <a:ext cx="574849" cy="365125"/>
          </a:xfrm>
        </p:spPr>
        <p:txBody>
          <a:bodyPr/>
          <a:lstStyle>
            <a:lvl1pPr>
              <a:defRPr sz="1400"/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Wright State 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3" y="6244933"/>
            <a:ext cx="1103376" cy="52120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68626" y="455262"/>
            <a:ext cx="2199869" cy="2182639"/>
            <a:chOff x="2300346" y="372945"/>
            <a:chExt cx="1107519" cy="1107035"/>
          </a:xfrm>
        </p:grpSpPr>
        <p:sp>
          <p:nvSpPr>
            <p:cNvPr id="13" name="Rectangle 12"/>
            <p:cNvSpPr/>
            <p:nvPr userDrawn="1"/>
          </p:nvSpPr>
          <p:spPr>
            <a:xfrm rot="2700000">
              <a:off x="2647185" y="372703"/>
              <a:ext cx="413840" cy="414324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>
                    <a:lumMod val="85000"/>
                  </a:schemeClr>
                </a:gs>
              </a:gsLst>
              <a:lin ang="2700000" scaled="0"/>
              <a:tileRect/>
            </a:gradFill>
            <a:ln w="19050" cmpd="sng">
              <a:noFill/>
            </a:ln>
            <a:effectLst>
              <a:outerShdw blurRad="101600" dist="38100" dir="5400000" algn="tl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 rot="2700000">
              <a:off x="2993783" y="719300"/>
              <a:ext cx="413840" cy="414324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>
                    <a:lumMod val="85000"/>
                  </a:schemeClr>
                </a:gs>
              </a:gsLst>
              <a:lin ang="2700000" scaled="0"/>
              <a:tileRect/>
            </a:gradFill>
            <a:ln w="19050" cmpd="sng">
              <a:noFill/>
            </a:ln>
            <a:effectLst>
              <a:outerShdw blurRad="101600" dist="38100" dir="5400000" algn="tl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 rot="2700000">
              <a:off x="2300588" y="719300"/>
              <a:ext cx="413840" cy="414324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>
                    <a:lumMod val="85000"/>
                  </a:schemeClr>
                </a:gs>
              </a:gsLst>
              <a:lin ang="2700000" scaled="0"/>
              <a:tileRect/>
            </a:gradFill>
            <a:ln w="19050" cmpd="sng">
              <a:noFill/>
            </a:ln>
            <a:effectLst>
              <a:outerShdw blurRad="101600" dist="38100" dir="5400000" algn="tl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 rot="2700000">
              <a:off x="2647185" y="1065898"/>
              <a:ext cx="413840" cy="414324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>
                    <a:lumMod val="85000"/>
                  </a:schemeClr>
                </a:gs>
              </a:gsLst>
              <a:lin ang="2700000" scaled="0"/>
              <a:tileRect/>
            </a:gradFill>
            <a:ln w="19050" cmpd="sng">
              <a:noFill/>
            </a:ln>
            <a:effectLst>
              <a:outerShdw blurRad="101600" dist="38100" dir="5400000" algn="tl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 rot="2700000">
              <a:off x="2647185" y="719300"/>
              <a:ext cx="413840" cy="414324"/>
            </a:xfrm>
            <a:prstGeom prst="rect">
              <a:avLst/>
            </a:prstGeom>
            <a:gradFill flip="none" rotWithShape="1">
              <a:gsLst>
                <a:gs pos="0">
                  <a:srgbClr val="FFE655"/>
                </a:gs>
                <a:gs pos="100000">
                  <a:srgbClr val="FFF087"/>
                </a:gs>
              </a:gsLst>
              <a:lin ang="13500000" scaled="0"/>
              <a:tileRect/>
            </a:gradFill>
            <a:ln w="3175" cmpd="sng">
              <a:noFill/>
            </a:ln>
            <a:effectLst>
              <a:outerShdw blurRad="101600" dist="25400" dir="5400000" sx="102000" sy="102000" algn="ct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637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149B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150632" y="151977"/>
            <a:ext cx="836953" cy="833978"/>
            <a:chOff x="2300346" y="372945"/>
            <a:chExt cx="1107519" cy="1107035"/>
          </a:xfrm>
        </p:grpSpPr>
        <p:sp>
          <p:nvSpPr>
            <p:cNvPr id="10" name="Rectangle 9"/>
            <p:cNvSpPr/>
            <p:nvPr userDrawn="1"/>
          </p:nvSpPr>
          <p:spPr>
            <a:xfrm rot="2700000">
              <a:off x="2647185" y="372703"/>
              <a:ext cx="413840" cy="414324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>
                    <a:lumMod val="85000"/>
                  </a:schemeClr>
                </a:gs>
              </a:gsLst>
              <a:lin ang="2700000" scaled="0"/>
              <a:tileRect/>
            </a:gradFill>
            <a:ln w="19050" cmpd="sng">
              <a:noFill/>
            </a:ln>
            <a:effectLst>
              <a:outerShdw blurRad="101600" dist="38100" dir="5400000" algn="tl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 rot="2700000">
              <a:off x="2993783" y="719300"/>
              <a:ext cx="413840" cy="414324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>
                    <a:lumMod val="85000"/>
                  </a:schemeClr>
                </a:gs>
              </a:gsLst>
              <a:lin ang="2700000" scaled="0"/>
              <a:tileRect/>
            </a:gradFill>
            <a:ln w="19050" cmpd="sng">
              <a:noFill/>
            </a:ln>
            <a:effectLst>
              <a:outerShdw blurRad="101600" dist="38100" dir="5400000" algn="tl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 rot="2700000">
              <a:off x="2300588" y="719300"/>
              <a:ext cx="413840" cy="414324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>
                    <a:lumMod val="85000"/>
                  </a:schemeClr>
                </a:gs>
              </a:gsLst>
              <a:lin ang="2700000" scaled="0"/>
              <a:tileRect/>
            </a:gradFill>
            <a:ln w="19050" cmpd="sng">
              <a:noFill/>
            </a:ln>
            <a:effectLst>
              <a:outerShdw blurRad="101600" dist="38100" dir="5400000" algn="tl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 rot="2700000">
              <a:off x="2647185" y="1065898"/>
              <a:ext cx="413840" cy="414324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>
                    <a:lumMod val="85000"/>
                  </a:schemeClr>
                </a:gs>
              </a:gsLst>
              <a:lin ang="2700000" scaled="0"/>
              <a:tileRect/>
            </a:gradFill>
            <a:ln w="19050" cmpd="sng">
              <a:noFill/>
            </a:ln>
            <a:effectLst>
              <a:outerShdw blurRad="101600" dist="38100" dir="5400000" algn="tl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 rot="2700000">
              <a:off x="2647185" y="719300"/>
              <a:ext cx="413840" cy="414324"/>
            </a:xfrm>
            <a:prstGeom prst="rect">
              <a:avLst/>
            </a:prstGeom>
            <a:gradFill flip="none" rotWithShape="1">
              <a:gsLst>
                <a:gs pos="0">
                  <a:srgbClr val="FFE655"/>
                </a:gs>
                <a:gs pos="100000">
                  <a:srgbClr val="FFF087"/>
                </a:gs>
              </a:gsLst>
              <a:lin ang="13500000" scaled="0"/>
              <a:tileRect/>
            </a:gradFill>
            <a:ln w="3175" cmpd="sng">
              <a:noFill/>
            </a:ln>
            <a:effectLst>
              <a:outerShdw blurRad="101600" dist="25400" dir="5400000" sx="102000" sy="102000" algn="ct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3464" y="82296"/>
            <a:ext cx="7620000" cy="964067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dirty="0">
                <a:solidFill>
                  <a:srgbClr val="FFFFFF"/>
                </a:solidFill>
              </a:defRPr>
            </a:lvl1pPr>
          </a:lstStyle>
          <a:p>
            <a:pPr lvl="0" algn="l"/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463" y="1453147"/>
            <a:ext cx="4181589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dirty="0" smtClean="0"/>
            </a:lvl1pPr>
            <a:lvl2pPr>
              <a:defRPr lang="en-US" sz="2200" dirty="0" smtClean="0"/>
            </a:lvl2pPr>
            <a:lvl3pPr>
              <a:defRPr lang="en-US" sz="2000" dirty="0" smtClean="0"/>
            </a:lvl3pPr>
            <a:lvl4pPr>
              <a:defRPr lang="en-US" sz="18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684" y="1453147"/>
            <a:ext cx="4181642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/>
            </a:lvl1pPr>
            <a:lvl2pPr>
              <a:defRPr lang="en-US" sz="22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2972" y="6388918"/>
            <a:ext cx="6795791" cy="365125"/>
          </a:xfr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1813" y="6388918"/>
            <a:ext cx="574849" cy="365125"/>
          </a:xfrm>
        </p:spPr>
        <p:txBody>
          <a:bodyPr/>
          <a:lstStyle>
            <a:lvl1pPr>
              <a:defRPr sz="1400"/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Wright State 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3" y="6244933"/>
            <a:ext cx="1103376" cy="52120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296968" y="6250481"/>
            <a:ext cx="7847032" cy="0"/>
          </a:xfrm>
          <a:prstGeom prst="line">
            <a:avLst/>
          </a:prstGeom>
          <a:ln w="28575" cap="sq" cmpd="sng">
            <a:solidFill>
              <a:srgbClr val="016E53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82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41DB-C1D0-AE45-8615-74C77D790466}" type="datetime1">
              <a:rPr lang="en-US" smtClean="0"/>
              <a:t>10/24/14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6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76AA8-6CE9-F14E-B00B-EC8F7EB86D39}" type="datetime1">
              <a:rPr lang="en-US" smtClean="0"/>
              <a:t>10/24/14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1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F88F-BDF4-A043-A606-404D4503D22B}" type="datetime1">
              <a:rPr lang="en-US" smtClean="0"/>
              <a:t>10/24/14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59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E925-313E-BC43-A1D5-A599CDE121B4}" type="datetime1">
              <a:rPr lang="en-US" smtClean="0"/>
              <a:t>10/24/14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7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6ADB-71AE-7749-9FA1-20B76314FEC2}" type="datetime1">
              <a:rPr lang="en-US" smtClean="0"/>
              <a:t>10/24/14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0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1F912-A156-8241-B63E-D43EB06B5A7F}" type="datetime1">
              <a:rPr lang="en-US" smtClean="0"/>
              <a:t>10/24/14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7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▹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▫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michellecheatham.com" TargetMode="External"/><Relationship Id="rId3" Type="http://schemas.openxmlformats.org/officeDocument/2006/relationships/hyperlink" Target="http://pascal-hitzler.d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Pattern-based Approach to Ontology Alignment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University of Milan-</a:t>
            </a:r>
            <a:r>
              <a:rPr lang="en-US" dirty="0" err="1"/>
              <a:t>Bicocca</a:t>
            </a:r>
            <a:endParaRPr lang="en-US" dirty="0"/>
          </a:p>
          <a:p>
            <a:r>
              <a:rPr lang="en-US" dirty="0" smtClean="0"/>
              <a:t>24 October, 2014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Michelle Cheatham</a:t>
            </a:r>
          </a:p>
          <a:p>
            <a:r>
              <a:rPr lang="en-US" dirty="0" smtClean="0">
                <a:hlinkClick r:id="rId2"/>
              </a:rPr>
              <a:t>http://michellecheatham.com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Pascal </a:t>
            </a:r>
            <a:r>
              <a:rPr lang="en-US" dirty="0" err="1" smtClean="0"/>
              <a:t>Hitzler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http://pascal-hitzler.de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122988"/>
            <a:ext cx="762000" cy="271462"/>
          </a:xfrm>
        </p:spPr>
        <p:txBody>
          <a:bodyPr/>
          <a:lstStyle/>
          <a:p>
            <a:fld id="{CFE4BAC9-6D41-4691-9299-18EF07EF01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58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3" y="114300"/>
            <a:ext cx="7345362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String-based Ontology Alignment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797248"/>
              </p:ext>
            </p:extLst>
          </p:nvPr>
        </p:nvGraphicFramePr>
        <p:xfrm>
          <a:off x="1191153" y="2069934"/>
          <a:ext cx="666824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431"/>
                <a:gridCol w="1350883"/>
                <a:gridCol w="1224528"/>
                <a:gridCol w="868680"/>
                <a:gridCol w="10237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Alignment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F-measure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Precision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Recall+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StringsEquiv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StringsAuto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.43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91153" y="1608269"/>
            <a:ext cx="6668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2013 Anatomy Track – </a:t>
            </a:r>
            <a:r>
              <a:rPr lang="en-US" sz="2000" dirty="0" smtClean="0"/>
              <a:t>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out of 21 systems</a:t>
            </a:r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065977"/>
              </p:ext>
            </p:extLst>
          </p:nvPr>
        </p:nvGraphicFramePr>
        <p:xfrm>
          <a:off x="1191153" y="4262696"/>
          <a:ext cx="564708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431"/>
                <a:gridCol w="1350883"/>
                <a:gridCol w="1224528"/>
                <a:gridCol w="8712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Alignment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F-measure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Precision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Recall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StringsEquiv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.39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edna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.44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StringsAuto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91153" y="3801031"/>
            <a:ext cx="6668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2013 Conference Track </a:t>
            </a:r>
            <a:r>
              <a:rPr lang="en-US" sz="2000" dirty="0" smtClean="0"/>
              <a:t>– 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out of 27 systems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2488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Aligning Properties is Hard</a:t>
            </a:r>
            <a:endParaRPr lang="en-US" dirty="0"/>
          </a:p>
        </p:txBody>
      </p:sp>
      <p:pic>
        <p:nvPicPr>
          <p:cNvPr id="7" name="Content Placeholder 6" descr="system_cvp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8" r="-6128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34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Related Work – Property Naming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</a:t>
            </a:r>
            <a:r>
              <a:rPr lang="en-US" dirty="0" smtClean="0"/>
              <a:t>bject properties</a:t>
            </a:r>
          </a:p>
          <a:p>
            <a:pPr lvl="1"/>
            <a:r>
              <a:rPr lang="en-US" dirty="0" smtClean="0"/>
              <a:t>begin </a:t>
            </a:r>
            <a:r>
              <a:rPr lang="en-US" dirty="0"/>
              <a:t>with a verb (e.g. attends, employs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end </a:t>
            </a:r>
            <a:r>
              <a:rPr lang="en-US" dirty="0"/>
              <a:t>with a preposition (e.g. </a:t>
            </a:r>
            <a:r>
              <a:rPr lang="en-US" dirty="0" err="1"/>
              <a:t>friendOf</a:t>
            </a:r>
            <a:r>
              <a:rPr lang="en-US" dirty="0"/>
              <a:t>, </a:t>
            </a:r>
            <a:r>
              <a:rPr lang="en-US" dirty="0" err="1"/>
              <a:t>componentFor</a:t>
            </a:r>
            <a:r>
              <a:rPr lang="en-US" dirty="0"/>
              <a:t>) </a:t>
            </a:r>
          </a:p>
          <a:p>
            <a:r>
              <a:rPr lang="en-US" dirty="0" err="1"/>
              <a:t>D</a:t>
            </a:r>
            <a:r>
              <a:rPr lang="en-US" dirty="0" err="1" smtClean="0"/>
              <a:t>atatype</a:t>
            </a:r>
            <a:r>
              <a:rPr lang="en-US" dirty="0" smtClean="0"/>
              <a:t> </a:t>
            </a:r>
            <a:r>
              <a:rPr lang="en-US" dirty="0"/>
              <a:t>properties are usually nouns </a:t>
            </a:r>
            <a:endParaRPr lang="en-US" dirty="0" smtClean="0"/>
          </a:p>
          <a:p>
            <a:pPr lvl="1"/>
            <a:r>
              <a:rPr lang="en-US" dirty="0" smtClean="0"/>
              <a:t>e.g</a:t>
            </a:r>
            <a:r>
              <a:rPr lang="en-US" dirty="0"/>
              <a:t>. value, id, etc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Inverse </a:t>
            </a:r>
            <a:r>
              <a:rPr lang="en-US" dirty="0"/>
              <a:t>properties </a:t>
            </a:r>
            <a:endParaRPr lang="en-US" dirty="0" smtClean="0"/>
          </a:p>
          <a:p>
            <a:pPr lvl="1"/>
            <a:r>
              <a:rPr lang="en-US" dirty="0" smtClean="0"/>
              <a:t>active </a:t>
            </a:r>
            <a:r>
              <a:rPr lang="en-US" dirty="0"/>
              <a:t>and passive forms of the same verb (e.g. wrote and </a:t>
            </a:r>
            <a:r>
              <a:rPr lang="en-US" dirty="0" err="1"/>
              <a:t>writtenBy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same </a:t>
            </a:r>
            <a:r>
              <a:rPr lang="en-US" dirty="0"/>
              <a:t>noun phrase packed in auxiliary terms (e.g. </a:t>
            </a:r>
            <a:r>
              <a:rPr lang="en-US" dirty="0" err="1"/>
              <a:t>memberOf</a:t>
            </a:r>
            <a:r>
              <a:rPr lang="en-US" dirty="0"/>
              <a:t> and </a:t>
            </a:r>
            <a:r>
              <a:rPr lang="en-US" dirty="0" err="1"/>
              <a:t>hasMember</a:t>
            </a:r>
            <a:r>
              <a:rPr lang="en-US" dirty="0"/>
              <a:t>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46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Related Work – Ontology Design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3005666"/>
          </a:xfrm>
        </p:spPr>
        <p:txBody>
          <a:bodyPr>
            <a:normAutofit/>
          </a:bodyPr>
          <a:lstStyle/>
          <a:p>
            <a:r>
              <a:rPr lang="en-US" dirty="0" smtClean="0"/>
              <a:t>Class-centric versus property-centric</a:t>
            </a:r>
          </a:p>
          <a:p>
            <a:pPr lvl="1"/>
            <a:r>
              <a:rPr lang="en-US" dirty="0" err="1" smtClean="0"/>
              <a:t>SeasonTicketHolder</a:t>
            </a:r>
            <a:r>
              <a:rPr lang="en-US" dirty="0" smtClean="0"/>
              <a:t> versus </a:t>
            </a:r>
            <a:r>
              <a:rPr lang="en-US" dirty="0" err="1" smtClean="0"/>
              <a:t>holdsSeasonTickets</a:t>
            </a:r>
            <a:endParaRPr lang="en-US" dirty="0" smtClean="0"/>
          </a:p>
          <a:p>
            <a:r>
              <a:rPr lang="en-US" dirty="0" smtClean="0"/>
              <a:t>Object versus </a:t>
            </a:r>
            <a:r>
              <a:rPr lang="en-US" dirty="0" err="1"/>
              <a:t>d</a:t>
            </a:r>
            <a:r>
              <a:rPr lang="en-US" dirty="0" err="1" smtClean="0"/>
              <a:t>atatype</a:t>
            </a:r>
            <a:r>
              <a:rPr lang="en-US" dirty="0" smtClean="0"/>
              <a:t> properties</a:t>
            </a:r>
          </a:p>
          <a:p>
            <a:pPr lvl="1"/>
            <a:r>
              <a:rPr lang="en-US" dirty="0" smtClean="0"/>
              <a:t>Person </a:t>
            </a:r>
            <a:r>
              <a:rPr lang="en-US" dirty="0" err="1" smtClean="0"/>
              <a:t>hasName</a:t>
            </a:r>
            <a:r>
              <a:rPr lang="en-US" dirty="0" smtClean="0"/>
              <a:t> &lt;String&gt; </a:t>
            </a:r>
          </a:p>
          <a:p>
            <a:pPr lvl="1"/>
            <a:r>
              <a:rPr lang="en-US" dirty="0" smtClean="0"/>
              <a:t>Person </a:t>
            </a:r>
            <a:r>
              <a:rPr lang="en-US" dirty="0" err="1" smtClean="0"/>
              <a:t>hasName</a:t>
            </a:r>
            <a:r>
              <a:rPr lang="en-US" dirty="0" smtClean="0"/>
              <a:t> Name</a:t>
            </a:r>
          </a:p>
          <a:p>
            <a:r>
              <a:rPr lang="en-US" dirty="0" smtClean="0"/>
              <a:t>Roles versus properties</a:t>
            </a:r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538131" y="4361934"/>
            <a:ext cx="4267202" cy="1771597"/>
            <a:chOff x="2438399" y="4604266"/>
            <a:chExt cx="4267202" cy="1771597"/>
          </a:xfrm>
        </p:grpSpPr>
        <p:sp>
          <p:nvSpPr>
            <p:cNvPr id="4" name="TextBox 3"/>
            <p:cNvSpPr txBox="1"/>
            <p:nvPr/>
          </p:nvSpPr>
          <p:spPr>
            <a:xfrm>
              <a:off x="5638801" y="46228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Person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38399" y="4604266"/>
              <a:ext cx="1456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Publication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90798" y="6006531"/>
              <a:ext cx="1591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Organization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94666" y="5264666"/>
              <a:ext cx="1405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AuthorRole</a:t>
              </a:r>
              <a:endParaRPr lang="en-US" dirty="0"/>
            </a:p>
          </p:txBody>
        </p:sp>
        <p:cxnSp>
          <p:nvCxnSpPr>
            <p:cNvPr id="9" name="Straight Arrow Connector 8"/>
            <p:cNvCxnSpPr>
              <a:stCxn id="7" idx="1"/>
              <a:endCxn id="5" idx="2"/>
            </p:cNvCxnSpPr>
            <p:nvPr/>
          </p:nvCxnSpPr>
          <p:spPr>
            <a:xfrm flipH="1" flipV="1">
              <a:off x="3166533" y="4973598"/>
              <a:ext cx="728133" cy="4757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4" idx="2"/>
              <a:endCxn id="7" idx="3"/>
            </p:cNvCxnSpPr>
            <p:nvPr/>
          </p:nvCxnSpPr>
          <p:spPr>
            <a:xfrm flipH="1">
              <a:off x="5300133" y="4992132"/>
              <a:ext cx="872068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1"/>
              <a:endCxn id="6" idx="0"/>
            </p:cNvCxnSpPr>
            <p:nvPr/>
          </p:nvCxnSpPr>
          <p:spPr>
            <a:xfrm flipH="1">
              <a:off x="3386665" y="5449332"/>
              <a:ext cx="508001" cy="5571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672667" y="5173821"/>
              <a:ext cx="10329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hasRole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78199" y="4938355"/>
              <a:ext cx="1634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hasPublication</a:t>
              </a:r>
              <a:endParaRPr lang="en-US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13665" y="5707908"/>
              <a:ext cx="14986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atOrganization</a:t>
              </a:r>
              <a:endParaRPr lang="en-US" sz="1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01944" y="4524514"/>
            <a:ext cx="2700868" cy="995639"/>
            <a:chOff x="617008" y="4755290"/>
            <a:chExt cx="2700868" cy="995639"/>
          </a:xfrm>
        </p:grpSpPr>
        <p:sp>
          <p:nvSpPr>
            <p:cNvPr id="25" name="TextBox 24"/>
            <p:cNvSpPr txBox="1"/>
            <p:nvPr/>
          </p:nvSpPr>
          <p:spPr>
            <a:xfrm>
              <a:off x="1792816" y="5381597"/>
              <a:ext cx="1456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Publication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7008" y="475529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Person</a:t>
              </a:r>
              <a:endParaRPr lang="en-US" dirty="0"/>
            </a:p>
          </p:txBody>
        </p:sp>
        <p:cxnSp>
          <p:nvCxnSpPr>
            <p:cNvPr id="28" name="Straight Arrow Connector 27"/>
            <p:cNvCxnSpPr>
              <a:stCxn id="26" idx="2"/>
              <a:endCxn id="25" idx="0"/>
            </p:cNvCxnSpPr>
            <p:nvPr/>
          </p:nvCxnSpPr>
          <p:spPr>
            <a:xfrm>
              <a:off x="1150408" y="5124622"/>
              <a:ext cx="1370542" cy="2569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683808" y="4939956"/>
              <a:ext cx="1634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hasPublication</a:t>
              </a:r>
              <a:endParaRPr lang="en-US" sz="14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86018" y="5745090"/>
            <a:ext cx="159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26" idx="2"/>
            <a:endCxn id="31" idx="0"/>
          </p:cNvCxnSpPr>
          <p:nvPr/>
        </p:nvCxnSpPr>
        <p:spPr>
          <a:xfrm flipH="1">
            <a:off x="1081885" y="4893846"/>
            <a:ext cx="153459" cy="851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611" y="5085377"/>
            <a:ext cx="1498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atOrganization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6907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PropString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8000" y="1536700"/>
            <a:ext cx="82550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&lt;</a:t>
            </a:r>
            <a:r>
              <a:rPr lang="en-US" dirty="0" err="1"/>
              <a:t>owl:DatatypeProperty</a:t>
            </a:r>
            <a:r>
              <a:rPr lang="en-US" dirty="0"/>
              <a:t> </a:t>
            </a:r>
            <a:r>
              <a:rPr lang="en-US" dirty="0" err="1"/>
              <a:t>rdf:ID</a:t>
            </a:r>
            <a:r>
              <a:rPr lang="en-US" dirty="0"/>
              <a:t>="</a:t>
            </a:r>
            <a:r>
              <a:rPr lang="en-US" dirty="0" err="1"/>
              <a:t>has_a_name</a:t>
            </a:r>
            <a:r>
              <a:rPr lang="en-US" dirty="0"/>
              <a:t>"&gt;</a:t>
            </a:r>
          </a:p>
          <a:p>
            <a:r>
              <a:rPr lang="en-US" dirty="0"/>
              <a:t>    &lt;</a:t>
            </a:r>
            <a:r>
              <a:rPr lang="en-US" dirty="0" err="1"/>
              <a:t>rdfs:domain</a:t>
            </a:r>
            <a:r>
              <a:rPr lang="en-US" dirty="0" smtClean="0"/>
              <a:t>&gt;&lt;</a:t>
            </a:r>
            <a:r>
              <a:rPr lang="en-US" dirty="0" err="1"/>
              <a:t>owl:Class</a:t>
            </a:r>
            <a:r>
              <a:rPr lang="en-US" dirty="0" smtClean="0"/>
              <a:t>&gt;&lt;</a:t>
            </a:r>
            <a:r>
              <a:rPr lang="en-US" dirty="0" err="1"/>
              <a:t>owl:unionOf</a:t>
            </a:r>
            <a:r>
              <a:rPr lang="en-US" dirty="0"/>
              <a:t> </a:t>
            </a:r>
            <a:r>
              <a:rPr lang="en-US" dirty="0" err="1"/>
              <a:t>rdf:parseType</a:t>
            </a:r>
            <a:r>
              <a:rPr lang="en-US" dirty="0"/>
              <a:t>="Collection"&gt;</a:t>
            </a:r>
          </a:p>
          <a:p>
            <a:r>
              <a:rPr lang="en-US" dirty="0"/>
              <a:t>          &lt;</a:t>
            </a:r>
            <a:r>
              <a:rPr lang="en-US" dirty="0" err="1"/>
              <a:t>owl:Class</a:t>
            </a:r>
            <a:r>
              <a:rPr lang="en-US" dirty="0"/>
              <a:t> </a:t>
            </a:r>
            <a:r>
              <a:rPr lang="en-US" dirty="0" err="1"/>
              <a:t>rdf:about</a:t>
            </a:r>
            <a:r>
              <a:rPr lang="en-US" dirty="0"/>
              <a:t>="#</a:t>
            </a:r>
            <a:r>
              <a:rPr lang="en-US" dirty="0" err="1"/>
              <a:t>Conference_proceedings</a:t>
            </a:r>
            <a:r>
              <a:rPr lang="en-US" dirty="0"/>
              <a:t>"/&gt;</a:t>
            </a:r>
          </a:p>
          <a:p>
            <a:r>
              <a:rPr lang="en-US" dirty="0"/>
              <a:t>          &lt;</a:t>
            </a:r>
            <a:r>
              <a:rPr lang="en-US" dirty="0" err="1"/>
              <a:t>owl:Class</a:t>
            </a:r>
            <a:r>
              <a:rPr lang="en-US" dirty="0"/>
              <a:t> </a:t>
            </a:r>
            <a:r>
              <a:rPr lang="en-US" dirty="0" err="1"/>
              <a:t>rdf:about</a:t>
            </a:r>
            <a:r>
              <a:rPr lang="en-US" dirty="0"/>
              <a:t>="#Publisher"/&gt;</a:t>
            </a:r>
          </a:p>
          <a:p>
            <a:r>
              <a:rPr lang="en-US" dirty="0"/>
              <a:t>          &lt;</a:t>
            </a:r>
            <a:r>
              <a:rPr lang="en-US" dirty="0" err="1"/>
              <a:t>owl:Class</a:t>
            </a:r>
            <a:r>
              <a:rPr lang="en-US" dirty="0"/>
              <a:t> </a:t>
            </a:r>
            <a:r>
              <a:rPr lang="en-US" dirty="0" err="1"/>
              <a:t>rdf:about</a:t>
            </a:r>
            <a:r>
              <a:rPr lang="en-US" dirty="0"/>
              <a:t>="#Conference"/&gt;</a:t>
            </a:r>
          </a:p>
          <a:p>
            <a:r>
              <a:rPr lang="en-US" dirty="0"/>
              <a:t>          &lt;</a:t>
            </a:r>
            <a:r>
              <a:rPr lang="en-US" dirty="0" err="1"/>
              <a:t>owl:Class</a:t>
            </a:r>
            <a:r>
              <a:rPr lang="en-US" dirty="0"/>
              <a:t> </a:t>
            </a:r>
            <a:r>
              <a:rPr lang="en-US" dirty="0" err="1"/>
              <a:t>rdf:about</a:t>
            </a:r>
            <a:r>
              <a:rPr lang="en-US" dirty="0"/>
              <a:t>="#Topic"/&gt;</a:t>
            </a:r>
          </a:p>
          <a:p>
            <a:r>
              <a:rPr lang="en-US" dirty="0"/>
              <a:t>          &lt;</a:t>
            </a:r>
            <a:r>
              <a:rPr lang="en-US" dirty="0" err="1"/>
              <a:t>owl:Class</a:t>
            </a:r>
            <a:r>
              <a:rPr lang="en-US" dirty="0"/>
              <a:t> </a:t>
            </a:r>
            <a:r>
              <a:rPr lang="en-US" dirty="0" err="1"/>
              <a:t>rdf:about</a:t>
            </a:r>
            <a:r>
              <a:rPr lang="en-US" dirty="0"/>
              <a:t>="#</a:t>
            </a:r>
            <a:r>
              <a:rPr lang="en-US" dirty="0" err="1"/>
              <a:t>Conference_part</a:t>
            </a:r>
            <a:r>
              <a:rPr lang="en-US" dirty="0"/>
              <a:t>"/&gt;</a:t>
            </a:r>
          </a:p>
          <a:p>
            <a:r>
              <a:rPr lang="en-US" dirty="0"/>
              <a:t>    </a:t>
            </a:r>
            <a:r>
              <a:rPr lang="en-US" dirty="0" smtClean="0"/>
              <a:t>&lt;</a:t>
            </a:r>
            <a:r>
              <a:rPr lang="en-US" dirty="0"/>
              <a:t>/</a:t>
            </a:r>
            <a:r>
              <a:rPr lang="en-US" dirty="0" err="1"/>
              <a:t>owl:unionOf</a:t>
            </a:r>
            <a:r>
              <a:rPr lang="en-US" dirty="0" smtClean="0"/>
              <a:t>&gt;&lt;</a:t>
            </a:r>
            <a:r>
              <a:rPr lang="en-US" dirty="0"/>
              <a:t>/</a:t>
            </a:r>
            <a:r>
              <a:rPr lang="en-US" dirty="0" err="1"/>
              <a:t>owl:Class</a:t>
            </a:r>
            <a:r>
              <a:rPr lang="en-US" dirty="0" smtClean="0"/>
              <a:t>&gt;&lt;</a:t>
            </a:r>
            <a:r>
              <a:rPr lang="en-US" dirty="0"/>
              <a:t>/</a:t>
            </a:r>
            <a:r>
              <a:rPr lang="en-US" dirty="0" err="1"/>
              <a:t>rdfs:domain</a:t>
            </a:r>
            <a:r>
              <a:rPr lang="en-US" dirty="0"/>
              <a:t>&gt;</a:t>
            </a:r>
          </a:p>
          <a:p>
            <a:r>
              <a:rPr lang="en-US" dirty="0"/>
              <a:t>    &lt;</a:t>
            </a:r>
            <a:r>
              <a:rPr lang="en-US" dirty="0" err="1"/>
              <a:t>rdfs:range</a:t>
            </a:r>
            <a:r>
              <a:rPr lang="en-US" dirty="0"/>
              <a:t> </a:t>
            </a:r>
            <a:r>
              <a:rPr lang="en-US" dirty="0" err="1"/>
              <a:t>rdf:resource</a:t>
            </a:r>
            <a:r>
              <a:rPr lang="en-US" dirty="0"/>
              <a:t>="http://www.w3.org/2001/</a:t>
            </a:r>
            <a:r>
              <a:rPr lang="en-US" dirty="0" err="1"/>
              <a:t>XMLSchema#string</a:t>
            </a:r>
            <a:r>
              <a:rPr lang="en-US" dirty="0"/>
              <a:t>"/&gt;</a:t>
            </a:r>
          </a:p>
          <a:p>
            <a:r>
              <a:rPr lang="en-US" dirty="0" smtClean="0"/>
              <a:t>&lt;</a:t>
            </a:r>
            <a:r>
              <a:rPr lang="en-US" dirty="0"/>
              <a:t>/</a:t>
            </a:r>
            <a:r>
              <a:rPr lang="en-US" dirty="0" err="1"/>
              <a:t>owl:DatatypeProperty</a:t>
            </a:r>
            <a:r>
              <a:rPr lang="en-US" dirty="0"/>
              <a:t>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7100" y="4686300"/>
            <a:ext cx="773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Exact</a:t>
            </a:r>
            <a:r>
              <a:rPr lang="en-US" dirty="0" smtClean="0"/>
              <a:t>: has a name</a:t>
            </a:r>
          </a:p>
          <a:p>
            <a:r>
              <a:rPr lang="en-US" b="1" dirty="0" smtClean="0"/>
              <a:t>Core</a:t>
            </a:r>
            <a:r>
              <a:rPr lang="en-US" dirty="0" smtClean="0"/>
              <a:t>: name</a:t>
            </a:r>
          </a:p>
          <a:p>
            <a:r>
              <a:rPr lang="en-US" b="1" dirty="0" smtClean="0"/>
              <a:t>Domain</a:t>
            </a:r>
            <a:r>
              <a:rPr lang="en-US" dirty="0" smtClean="0"/>
              <a:t>: conference proceedings publisher conference topic conference part</a:t>
            </a:r>
          </a:p>
          <a:p>
            <a:r>
              <a:rPr lang="en-US" b="1" dirty="0" smtClean="0"/>
              <a:t>Range</a:t>
            </a:r>
            <a:r>
              <a:rPr lang="en-US" dirty="0" smtClean="0"/>
              <a:t>: literal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68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PropString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4888" y="2001102"/>
            <a:ext cx="285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Precision-oriented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02288" y="2009336"/>
            <a:ext cx="285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Recall-oriented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40088" y="4361069"/>
            <a:ext cx="285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Confidence Value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6575" y="50074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Confidence = (</a:t>
            </a:r>
            <a:r>
              <a:rPr lang="en-US" dirty="0" err="1" smtClean="0"/>
              <a:t>ExactSim</a:t>
            </a:r>
            <a:r>
              <a:rPr lang="en-US" dirty="0" smtClean="0"/>
              <a:t> + </a:t>
            </a:r>
            <a:r>
              <a:rPr lang="en-US" dirty="0" err="1" smtClean="0"/>
              <a:t>DomainSim</a:t>
            </a:r>
            <a:r>
              <a:rPr lang="en-US" dirty="0" smtClean="0"/>
              <a:t> + </a:t>
            </a:r>
            <a:r>
              <a:rPr lang="en-US" dirty="0" err="1" smtClean="0"/>
              <a:t>RangeSim</a:t>
            </a:r>
            <a:r>
              <a:rPr lang="en-US" dirty="0" smtClean="0"/>
              <a:t>) / 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2475" y="2701835"/>
            <a:ext cx="340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CoreSim</a:t>
            </a:r>
            <a:r>
              <a:rPr lang="en-US" dirty="0" smtClean="0"/>
              <a:t> &gt; threshold AND </a:t>
            </a:r>
            <a:r>
              <a:rPr lang="en-US" dirty="0" err="1" smtClean="0"/>
              <a:t>DomainSim</a:t>
            </a:r>
            <a:r>
              <a:rPr lang="en-US" dirty="0" smtClean="0"/>
              <a:t> &gt; threshold AND </a:t>
            </a:r>
            <a:r>
              <a:rPr lang="en-US" dirty="0" err="1" smtClean="0"/>
              <a:t>RangeSim</a:t>
            </a:r>
            <a:r>
              <a:rPr lang="en-US" dirty="0" smtClean="0"/>
              <a:t> &gt; threshold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62550" y="2701835"/>
            <a:ext cx="340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CoreSim</a:t>
            </a:r>
            <a:r>
              <a:rPr lang="en-US" dirty="0" smtClean="0"/>
              <a:t> &gt; threshold OR (</a:t>
            </a:r>
            <a:r>
              <a:rPr lang="en-US" dirty="0" err="1" smtClean="0"/>
              <a:t>DomainSim</a:t>
            </a:r>
            <a:r>
              <a:rPr lang="en-US" dirty="0" smtClean="0"/>
              <a:t> &gt; threshold AND </a:t>
            </a:r>
            <a:r>
              <a:rPr lang="en-US" dirty="0" err="1" smtClean="0"/>
              <a:t>RangeSim</a:t>
            </a:r>
            <a:r>
              <a:rPr lang="en-US" dirty="0" smtClean="0"/>
              <a:t> &gt; threshold)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7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yago:influences</a:t>
            </a:r>
            <a:r>
              <a:rPr lang="en-US" dirty="0"/>
              <a:t> = </a:t>
            </a:r>
            <a:r>
              <a:rPr lang="en-US" dirty="0" err="1"/>
              <a:t>dbpedia:relative</a:t>
            </a:r>
            <a:r>
              <a:rPr lang="en-US" dirty="0"/>
              <a:t>: 0.67 </a:t>
            </a:r>
            <a:endParaRPr lang="en-US" dirty="0" smtClean="0"/>
          </a:p>
          <a:p>
            <a:r>
              <a:rPr lang="en-US" dirty="0" err="1" smtClean="0"/>
              <a:t>yago:influences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dbpedia:father</a:t>
            </a:r>
            <a:r>
              <a:rPr lang="en-US" dirty="0"/>
              <a:t>: 0.67 </a:t>
            </a:r>
            <a:endParaRPr lang="en-US" dirty="0" smtClean="0"/>
          </a:p>
          <a:p>
            <a:r>
              <a:rPr lang="en-US" dirty="0" err="1" smtClean="0"/>
              <a:t>yago:influences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dbpedia:mother</a:t>
            </a:r>
            <a:r>
              <a:rPr lang="en-US" dirty="0"/>
              <a:t>: 0.67 </a:t>
            </a:r>
            <a:endParaRPr lang="en-US" dirty="0" smtClean="0"/>
          </a:p>
          <a:p>
            <a:r>
              <a:rPr lang="en-US" dirty="0" err="1" smtClean="0"/>
              <a:t>yago:influences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dbpedia:spouse</a:t>
            </a:r>
            <a:r>
              <a:rPr lang="en-US" dirty="0"/>
              <a:t>: 0.67 </a:t>
            </a:r>
            <a:endParaRPr lang="en-US" dirty="0" smtClean="0"/>
          </a:p>
          <a:p>
            <a:r>
              <a:rPr lang="en-US" dirty="0" err="1" smtClean="0"/>
              <a:t>yago:influences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dbpedia:influencedBy</a:t>
            </a:r>
            <a:r>
              <a:rPr lang="en-US" dirty="0"/>
              <a:t>: 0.93 </a:t>
            </a:r>
            <a:endParaRPr lang="en-US" dirty="0" smtClean="0"/>
          </a:p>
          <a:p>
            <a:r>
              <a:rPr lang="en-US" dirty="0" err="1" smtClean="0"/>
              <a:t>yago:influences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dbpedia:influenced</a:t>
            </a:r>
            <a:r>
              <a:rPr lang="en-US" dirty="0"/>
              <a:t>: 0.99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52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– OAEI Conference Track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22031"/>
              </p:ext>
            </p:extLst>
          </p:nvPr>
        </p:nvGraphicFramePr>
        <p:xfrm>
          <a:off x="1331913" y="2362200"/>
          <a:ext cx="62956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5272"/>
                <a:gridCol w="1045599"/>
                <a:gridCol w="998609"/>
                <a:gridCol w="11861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F-measure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PropString</a:t>
                      </a:r>
                      <a:r>
                        <a:rPr lang="en-US" baseline="0" dirty="0" smtClean="0"/>
                        <a:t> (precision-oriented)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PropString</a:t>
                      </a:r>
                      <a:r>
                        <a:rPr lang="en-US" dirty="0" smtClean="0"/>
                        <a:t> (recall-oriented)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Soft TF-IDF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01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– OAEI Conference Track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581179"/>
              </p:ext>
            </p:extLst>
          </p:nvPr>
        </p:nvGraphicFramePr>
        <p:xfrm>
          <a:off x="608147" y="2179507"/>
          <a:ext cx="778586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2672"/>
                <a:gridCol w="2715281"/>
                <a:gridCol w="1080273"/>
                <a:gridCol w="13576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Property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 marL="84652" marR="8465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Property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 marL="84652" marR="8465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Experts</a:t>
                      </a:r>
                      <a:endParaRPr lang="en-US" dirty="0"/>
                    </a:p>
                  </a:txBody>
                  <a:tcPr marL="84652" marR="8465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PropString</a:t>
                      </a:r>
                      <a:endParaRPr lang="en-US" dirty="0"/>
                    </a:p>
                  </a:txBody>
                  <a:tcPr marL="84652" marR="84652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edas:endDate</a:t>
                      </a:r>
                      <a:endParaRPr lang="en-US" dirty="0" smtClean="0"/>
                    </a:p>
                  </a:txBody>
                  <a:tcPr marL="84652" marR="84652"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sigkdd:End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conference </a:t>
                      </a:r>
                      <a:endParaRPr lang="en-US" dirty="0"/>
                    </a:p>
                  </a:txBody>
                  <a:tcPr marL="84652" marR="8465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0.85</a:t>
                      </a:r>
                      <a:endParaRPr lang="en-US" dirty="0"/>
                    </a:p>
                  </a:txBody>
                  <a:tcPr marL="84652" marR="8465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0.84</a:t>
                      </a:r>
                      <a:endParaRPr lang="en-US" dirty="0"/>
                    </a:p>
                  </a:txBody>
                  <a:tcPr marL="84652" marR="84652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cmt:writtenBy</a:t>
                      </a:r>
                      <a:endParaRPr lang="en-US" dirty="0" smtClean="0"/>
                    </a:p>
                  </a:txBody>
                  <a:tcPr marL="84652" marR="846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ekaw:reviewWrittenBy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 smtClean="0"/>
                    </a:p>
                  </a:txBody>
                  <a:tcPr marL="84652" marR="8465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0.69</a:t>
                      </a:r>
                      <a:endParaRPr lang="en-US" dirty="0"/>
                    </a:p>
                  </a:txBody>
                  <a:tcPr marL="84652" marR="8465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0.75</a:t>
                      </a:r>
                      <a:endParaRPr lang="en-US" dirty="0"/>
                    </a:p>
                  </a:txBody>
                  <a:tcPr marL="84652" marR="84652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cmt:writePaper</a:t>
                      </a:r>
                      <a:endParaRPr lang="en-US" dirty="0" smtClean="0"/>
                    </a:p>
                  </a:txBody>
                  <a:tcPr marL="84652" marR="846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confOf:writes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 smtClean="0"/>
                    </a:p>
                  </a:txBody>
                  <a:tcPr marL="84652" marR="8465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0.62</a:t>
                      </a:r>
                      <a:endParaRPr lang="en-US" dirty="0"/>
                    </a:p>
                  </a:txBody>
                  <a:tcPr marL="84652" marR="8465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0.61</a:t>
                      </a:r>
                      <a:endParaRPr lang="en-US" dirty="0"/>
                    </a:p>
                  </a:txBody>
                  <a:tcPr marL="84652" marR="84652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edas:isReviewedBy</a:t>
                      </a:r>
                      <a:endParaRPr lang="en-US" dirty="0" smtClean="0"/>
                    </a:p>
                  </a:txBody>
                  <a:tcPr marL="84652" marR="846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ekaw:hasReviewer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 smtClean="0"/>
                    </a:p>
                  </a:txBody>
                  <a:tcPr marL="84652" marR="8465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0.92</a:t>
                      </a:r>
                      <a:endParaRPr lang="en-US" dirty="0"/>
                    </a:p>
                  </a:txBody>
                  <a:tcPr marL="84652" marR="8465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0.67</a:t>
                      </a:r>
                      <a:endParaRPr lang="en-US" dirty="0"/>
                    </a:p>
                  </a:txBody>
                  <a:tcPr marL="84652" marR="84652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edas:startDate</a:t>
                      </a:r>
                      <a:endParaRPr lang="en-US" dirty="0" smtClean="0"/>
                    </a:p>
                  </a:txBody>
                  <a:tcPr marL="84652" marR="846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sigkdd:Start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conference </a:t>
                      </a:r>
                      <a:endParaRPr lang="en-US" dirty="0" smtClean="0"/>
                    </a:p>
                  </a:txBody>
                  <a:tcPr marL="84652" marR="8465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0.92</a:t>
                      </a:r>
                      <a:endParaRPr lang="en-US" dirty="0"/>
                    </a:p>
                  </a:txBody>
                  <a:tcPr marL="84652" marR="8465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0.84</a:t>
                      </a:r>
                      <a:endParaRPr lang="en-US" dirty="0"/>
                    </a:p>
                  </a:txBody>
                  <a:tcPr marL="84652" marR="84652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confOf:hasEmail</a:t>
                      </a:r>
                      <a:endParaRPr lang="en-US" dirty="0" smtClean="0"/>
                    </a:p>
                  </a:txBody>
                  <a:tcPr marL="84652" marR="846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sigkdd:E-mail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 smtClean="0"/>
                    </a:p>
                  </a:txBody>
                  <a:tcPr marL="84652" marR="8465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0.92</a:t>
                      </a:r>
                      <a:endParaRPr lang="en-US" dirty="0"/>
                    </a:p>
                  </a:txBody>
                  <a:tcPr marL="84652" marR="8465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0.87</a:t>
                      </a:r>
                      <a:endParaRPr lang="en-US" dirty="0"/>
                    </a:p>
                  </a:txBody>
                  <a:tcPr marL="84652" marR="84652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conference:has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 email </a:t>
                      </a:r>
                      <a:endParaRPr lang="en-US" dirty="0" smtClean="0"/>
                    </a:p>
                  </a:txBody>
                  <a:tcPr marL="84652" marR="846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sigkdd:E-mail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 smtClean="0"/>
                    </a:p>
                  </a:txBody>
                  <a:tcPr marL="84652" marR="8465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0.92</a:t>
                      </a:r>
                      <a:endParaRPr lang="en-US" dirty="0"/>
                    </a:p>
                  </a:txBody>
                  <a:tcPr marL="84652" marR="8465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0.86</a:t>
                      </a:r>
                      <a:endParaRPr lang="en-US" dirty="0"/>
                    </a:p>
                  </a:txBody>
                  <a:tcPr marL="84652" marR="84652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conference:contributes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 smtClean="0"/>
                    </a:p>
                  </a:txBody>
                  <a:tcPr marL="84652" marR="846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ekaw:authorOf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 smtClean="0"/>
                    </a:p>
                  </a:txBody>
                  <a:tcPr marL="84652" marR="8465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0.69</a:t>
                      </a:r>
                      <a:endParaRPr lang="en-US" dirty="0"/>
                    </a:p>
                  </a:txBody>
                  <a:tcPr marL="84652" marR="8465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0.63</a:t>
                      </a:r>
                      <a:endParaRPr lang="en-US" dirty="0"/>
                    </a:p>
                  </a:txBody>
                  <a:tcPr marL="84652" marR="84652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0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YAGO-</a:t>
            </a:r>
            <a:r>
              <a:rPr lang="en-US" dirty="0" err="1" smtClean="0"/>
              <a:t>DBPedia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119591"/>
              </p:ext>
            </p:extLst>
          </p:nvPr>
        </p:nvGraphicFramePr>
        <p:xfrm>
          <a:off x="285750" y="1428750"/>
          <a:ext cx="854709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9033"/>
                <a:gridCol w="2849033"/>
                <a:gridCol w="28490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Dataset</a:t>
                      </a:r>
                      <a:endParaRPr lang="en-US" dirty="0"/>
                    </a:p>
                  </a:txBody>
                  <a:tcPr marL="106400" marR="106400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DBPedia</a:t>
                      </a:r>
                      <a:endParaRPr lang="en-US" dirty="0"/>
                    </a:p>
                  </a:txBody>
                  <a:tcPr marL="106400" marR="1064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YAGO</a:t>
                      </a:r>
                      <a:endParaRPr lang="en-US" dirty="0"/>
                    </a:p>
                  </a:txBody>
                  <a:tcPr marL="106400" marR="1064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Classes</a:t>
                      </a:r>
                      <a:endParaRPr lang="en-US" dirty="0"/>
                    </a:p>
                  </a:txBody>
                  <a:tcPr marL="106400" marR="1064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617</a:t>
                      </a:r>
                      <a:endParaRPr lang="en-US" dirty="0"/>
                    </a:p>
                  </a:txBody>
                  <a:tcPr marL="106400" marR="1064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10962</a:t>
                      </a:r>
                      <a:endParaRPr lang="en-US" dirty="0"/>
                    </a:p>
                  </a:txBody>
                  <a:tcPr marL="106400" marR="1064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Object Properties</a:t>
                      </a:r>
                      <a:endParaRPr lang="en-US" dirty="0"/>
                    </a:p>
                  </a:txBody>
                  <a:tcPr marL="106400" marR="1064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1046</a:t>
                      </a:r>
                      <a:endParaRPr lang="en-US" dirty="0"/>
                    </a:p>
                  </a:txBody>
                  <a:tcPr marL="106400" marR="1064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 marL="106400" marR="1064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Properties</a:t>
                      </a:r>
                      <a:endParaRPr lang="en-US" dirty="0"/>
                    </a:p>
                  </a:txBody>
                  <a:tcPr marL="106400" marR="1064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1407</a:t>
                      </a:r>
                      <a:endParaRPr lang="en-US" dirty="0"/>
                    </a:p>
                  </a:txBody>
                  <a:tcPr marL="106400" marR="1064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 marL="106400" marR="1064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Named Individuals</a:t>
                      </a:r>
                      <a:endParaRPr lang="en-US" dirty="0"/>
                    </a:p>
                  </a:txBody>
                  <a:tcPr marL="106400" marR="1064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8685</a:t>
                      </a:r>
                      <a:endParaRPr lang="en-US" dirty="0"/>
                    </a:p>
                  </a:txBody>
                  <a:tcPr marL="106400" marR="1064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1680</a:t>
                      </a:r>
                      <a:endParaRPr lang="en-US" dirty="0"/>
                    </a:p>
                  </a:txBody>
                  <a:tcPr marL="106400" marR="1064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Datatypes</a:t>
                      </a:r>
                      <a:endParaRPr lang="en-US" dirty="0"/>
                    </a:p>
                  </a:txBody>
                  <a:tcPr marL="106400" marR="1064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 marL="106400" marR="1064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 marL="106400" marR="1064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Annotations</a:t>
                      </a:r>
                      <a:endParaRPr lang="en-US" dirty="0"/>
                    </a:p>
                  </a:txBody>
                  <a:tcPr marL="106400" marR="1064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 marL="106400" marR="1064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 marL="106400" marR="1064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Entities</a:t>
                      </a:r>
                      <a:endParaRPr lang="en-US" dirty="0"/>
                    </a:p>
                  </a:txBody>
                  <a:tcPr marL="106400" marR="1064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11855</a:t>
                      </a:r>
                      <a:endParaRPr lang="en-US" dirty="0"/>
                    </a:p>
                  </a:txBody>
                  <a:tcPr marL="106400" marR="1064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12912</a:t>
                      </a:r>
                      <a:endParaRPr lang="en-US" dirty="0"/>
                    </a:p>
                  </a:txBody>
                  <a:tcPr marL="106400" marR="10640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2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ontology?</a:t>
            </a:r>
            <a:endParaRPr lang="en-US" dirty="0"/>
          </a:p>
        </p:txBody>
      </p:sp>
      <p:pic>
        <p:nvPicPr>
          <p:cNvPr id="4" name="Content Placeholder 3" descr="example_ont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19" r="-16119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50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YAGO-</a:t>
            </a:r>
            <a:r>
              <a:rPr lang="en-US" dirty="0" err="1" smtClean="0"/>
              <a:t>DBPedia</a:t>
            </a:r>
            <a:endParaRPr lang="en-US" dirty="0"/>
          </a:p>
        </p:txBody>
      </p:sp>
      <p:pic>
        <p:nvPicPr>
          <p:cNvPr id="4" name="Content Placeholder 3" descr="tur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16" r="-31616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9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695008"/>
            <a:ext cx="824230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"person" has a property called "directed" that involves a "thing</a:t>
            </a:r>
            <a:r>
              <a:rPr lang="en-US" dirty="0" smtClean="0"/>
              <a:t>.” Examples </a:t>
            </a:r>
            <a:r>
              <a:rPr lang="en-US" dirty="0"/>
              <a:t>are: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err="1" smtClean="0"/>
              <a:t>dario</a:t>
            </a:r>
            <a:r>
              <a:rPr lang="en-US" dirty="0" smtClean="0"/>
              <a:t> </a:t>
            </a:r>
            <a:r>
              <a:rPr lang="en-US" dirty="0" err="1"/>
              <a:t>argento</a:t>
            </a:r>
            <a:r>
              <a:rPr lang="en-US" dirty="0"/>
              <a:t> -&gt; four flies on grey velvet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err="1" smtClean="0"/>
              <a:t>eldor</a:t>
            </a:r>
            <a:r>
              <a:rPr lang="en-US" dirty="0" smtClean="0"/>
              <a:t> </a:t>
            </a:r>
            <a:r>
              <a:rPr lang="en-US" dirty="0" err="1"/>
              <a:t>magomatovich</a:t>
            </a:r>
            <a:r>
              <a:rPr lang="en-US" dirty="0"/>
              <a:t> </a:t>
            </a:r>
            <a:r>
              <a:rPr lang="en-US" dirty="0" err="1"/>
              <a:t>urazbayev</a:t>
            </a:r>
            <a:r>
              <a:rPr lang="en-US" dirty="0"/>
              <a:t> -&gt; tailcoat for </a:t>
            </a:r>
            <a:r>
              <a:rPr lang="en-US" dirty="0" err="1"/>
              <a:t>shalopaya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err="1" smtClean="0"/>
              <a:t>masahiro</a:t>
            </a:r>
            <a:r>
              <a:rPr lang="en-US" dirty="0" smtClean="0"/>
              <a:t> </a:t>
            </a:r>
            <a:r>
              <a:rPr lang="en-US" dirty="0" err="1"/>
              <a:t>shinoda</a:t>
            </a:r>
            <a:r>
              <a:rPr lang="en-US" dirty="0"/>
              <a:t> -&gt; </a:t>
            </a:r>
            <a:r>
              <a:rPr lang="en-US" dirty="0" err="1"/>
              <a:t>gonza</a:t>
            </a:r>
            <a:r>
              <a:rPr lang="en-US" dirty="0"/>
              <a:t> the spearman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err="1" smtClean="0"/>
              <a:t>jon</a:t>
            </a:r>
            <a:r>
              <a:rPr lang="en-US" dirty="0" smtClean="0"/>
              <a:t> </a:t>
            </a:r>
            <a:r>
              <a:rPr lang="en-US" dirty="0" err="1"/>
              <a:t>monday</a:t>
            </a:r>
            <a:r>
              <a:rPr lang="en-US" dirty="0"/>
              <a:t> -&gt; the last straw film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d</a:t>
            </a:r>
            <a:r>
              <a:rPr lang="en-US" dirty="0"/>
              <a:t>. w. </a:t>
            </a:r>
            <a:r>
              <a:rPr lang="en-US" dirty="0" err="1"/>
              <a:t>griffith</a:t>
            </a:r>
            <a:r>
              <a:rPr lang="en-US" dirty="0"/>
              <a:t> -&gt; the fight for freedom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"thing" has a property called "director" that involves a "person." Examples are: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la </a:t>
            </a:r>
            <a:r>
              <a:rPr lang="en-US" dirty="0" err="1"/>
              <a:t>rabbia</a:t>
            </a:r>
            <a:r>
              <a:rPr lang="en-US" dirty="0"/>
              <a:t> -&gt; pier </a:t>
            </a:r>
            <a:r>
              <a:rPr lang="en-US" dirty="0" err="1"/>
              <a:t>paolo</a:t>
            </a:r>
            <a:r>
              <a:rPr lang="en-US" dirty="0"/>
              <a:t> </a:t>
            </a:r>
            <a:r>
              <a:rPr lang="en-US" dirty="0" err="1"/>
              <a:t>pasolini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two </a:t>
            </a:r>
            <a:r>
              <a:rPr lang="en-US" dirty="0"/>
              <a:t>living, one dead -&gt; </a:t>
            </a:r>
            <a:r>
              <a:rPr lang="en-US" dirty="0" err="1"/>
              <a:t>anthony</a:t>
            </a:r>
            <a:r>
              <a:rPr lang="en-US" dirty="0"/>
              <a:t> </a:t>
            </a:r>
            <a:r>
              <a:rPr lang="en-US" dirty="0" err="1"/>
              <a:t>asquith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err="1" smtClean="0"/>
              <a:t>sasneham</a:t>
            </a:r>
            <a:r>
              <a:rPr lang="en-US" dirty="0" smtClean="0"/>
              <a:t> </a:t>
            </a:r>
            <a:r>
              <a:rPr lang="en-US" dirty="0"/>
              <a:t>-&gt; </a:t>
            </a:r>
            <a:r>
              <a:rPr lang="en-US" dirty="0" err="1"/>
              <a:t>sathyan</a:t>
            </a:r>
            <a:r>
              <a:rPr lang="en-US" dirty="0"/>
              <a:t> </a:t>
            </a:r>
            <a:r>
              <a:rPr lang="en-US" dirty="0" err="1"/>
              <a:t>anthikad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la </a:t>
            </a:r>
            <a:r>
              <a:rPr lang="en-US" dirty="0" err="1"/>
              <a:t>rabbia</a:t>
            </a:r>
            <a:r>
              <a:rPr lang="en-US" dirty="0"/>
              <a:t> -&gt; </a:t>
            </a:r>
            <a:r>
              <a:rPr lang="en-US" dirty="0" err="1"/>
              <a:t>giovannino</a:t>
            </a:r>
            <a:r>
              <a:rPr lang="en-US" dirty="0"/>
              <a:t> </a:t>
            </a:r>
            <a:r>
              <a:rPr lang="en-US" dirty="0" err="1"/>
              <a:t>guareschi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smart </a:t>
            </a:r>
            <a:r>
              <a:rPr lang="en-US" dirty="0"/>
              <a:t>blonde -&gt; frank mc </a:t>
            </a:r>
            <a:r>
              <a:rPr lang="en-US" dirty="0" err="1"/>
              <a:t>donald</a:t>
            </a:r>
            <a:r>
              <a:rPr lang="en-US" dirty="0"/>
              <a:t> (director)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Does </a:t>
            </a:r>
            <a:r>
              <a:rPr lang="en-US" dirty="0"/>
              <a:t>"directed" mean the same thing as "director"? Please choose the best answer </a:t>
            </a:r>
            <a:endParaRPr lang="en-US" dirty="0" smtClean="0"/>
          </a:p>
          <a:p>
            <a:r>
              <a:rPr lang="en-US" dirty="0" smtClean="0"/>
              <a:t>1</a:t>
            </a:r>
            <a:r>
              <a:rPr lang="en-US" dirty="0"/>
              <a:t>. They mean the same thing </a:t>
            </a:r>
          </a:p>
          <a:p>
            <a:r>
              <a:rPr lang="en-US" dirty="0" smtClean="0"/>
              <a:t>2</a:t>
            </a:r>
            <a:r>
              <a:rPr lang="en-US" dirty="0"/>
              <a:t>. One is a more general or more specific term than the other 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 They are related in some other way </a:t>
            </a:r>
            <a:endParaRPr lang="en-US" dirty="0" smtClean="0"/>
          </a:p>
          <a:p>
            <a:r>
              <a:rPr lang="en-US" dirty="0" smtClean="0"/>
              <a:t>4</a:t>
            </a:r>
            <a:r>
              <a:rPr lang="en-US" dirty="0"/>
              <a:t>. There is no relation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9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– YAGO-</a:t>
            </a:r>
            <a:r>
              <a:rPr lang="en-US" dirty="0" err="1" smtClean="0"/>
              <a:t>DBPedia</a:t>
            </a:r>
            <a:endParaRPr lang="en-US" dirty="0"/>
          </a:p>
        </p:txBody>
      </p:sp>
      <p:pic>
        <p:nvPicPr>
          <p:cNvPr id="4" name="Content Placeholder 3" descr="dbyago_prec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27" r="-10627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3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– YAGO-</a:t>
            </a:r>
            <a:r>
              <a:rPr lang="en-US" dirty="0" err="1" smtClean="0"/>
              <a:t>DBPedia</a:t>
            </a:r>
            <a:endParaRPr lang="en-US" dirty="0"/>
          </a:p>
        </p:txBody>
      </p:sp>
      <p:pic>
        <p:nvPicPr>
          <p:cNvPr id="4" name="Content Placeholder 3" descr="dbyago_rec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93" r="-10393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Benchmarking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popular benchmark is the OAEI Conference track</a:t>
            </a:r>
          </a:p>
          <a:p>
            <a:pPr lvl="1"/>
            <a:r>
              <a:rPr lang="en-US" dirty="0" smtClean="0"/>
              <a:t>Established by 3 people (with input from Consensus Workshops)</a:t>
            </a:r>
          </a:p>
          <a:p>
            <a:pPr lvl="1"/>
            <a:r>
              <a:rPr lang="en-US" dirty="0" smtClean="0"/>
              <a:t>Certainty of all matches is 1.0</a:t>
            </a:r>
          </a:p>
          <a:p>
            <a:pPr lvl="1"/>
            <a:r>
              <a:rPr lang="en-US" dirty="0" smtClean="0"/>
              <a:t>Favors logical consistency</a:t>
            </a:r>
          </a:p>
          <a:p>
            <a:pPr lvl="1"/>
            <a:endParaRPr lang="en-US" sz="1400" dirty="0" smtClean="0"/>
          </a:p>
          <a:p>
            <a:r>
              <a:rPr lang="en-US" dirty="0" smtClean="0"/>
              <a:t>Alignment systems and research is highly focused on improving things that we have benchmarks to measure</a:t>
            </a:r>
          </a:p>
          <a:p>
            <a:pPr lvl="1"/>
            <a:r>
              <a:rPr lang="en-US" dirty="0" smtClean="0"/>
              <a:t>Only one benchmark covers properties</a:t>
            </a:r>
          </a:p>
          <a:p>
            <a:pPr lvl="1"/>
            <a:r>
              <a:rPr lang="en-US" dirty="0" smtClean="0"/>
              <a:t>Only one-to-one equivalence relations</a:t>
            </a:r>
          </a:p>
          <a:p>
            <a:pPr lvl="1"/>
            <a:r>
              <a:rPr lang="en-US" dirty="0" smtClean="0"/>
              <a:t>Arguably unrealistic confidence values</a:t>
            </a:r>
          </a:p>
          <a:p>
            <a:pPr lvl="1"/>
            <a:endParaRPr lang="en-US" sz="1400" dirty="0" smtClean="0"/>
          </a:p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Is crowdsourcing the answer?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86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Pros and Cons of Crowdsourcing Benchmarks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A benchmark can be created relatively quickly and cheaply</a:t>
            </a:r>
          </a:p>
          <a:p>
            <a:pPr lvl="1"/>
            <a:r>
              <a:rPr lang="en-US" dirty="0" smtClean="0"/>
              <a:t>Confidence values allow performance to be evaluated without thresholds</a:t>
            </a:r>
          </a:p>
          <a:p>
            <a:pPr lvl="1"/>
            <a:r>
              <a:rPr lang="en-US" dirty="0" smtClean="0"/>
              <a:t>Reference alignments represent a diversity of viewpoints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</a:t>
            </a:r>
          </a:p>
          <a:p>
            <a:pPr lvl="1"/>
            <a:r>
              <a:rPr lang="en-US" dirty="0"/>
              <a:t>People seem naturally predisposed to see relationships between </a:t>
            </a:r>
            <a:r>
              <a:rPr lang="en-US" dirty="0" smtClean="0"/>
              <a:t>entities, even when the relationship between them is tenuous</a:t>
            </a:r>
            <a:endParaRPr lang="en-US" dirty="0"/>
          </a:p>
          <a:p>
            <a:pPr lvl="1"/>
            <a:r>
              <a:rPr lang="en-US" dirty="0"/>
              <a:t>Logical inconsistencies are </a:t>
            </a:r>
            <a:r>
              <a:rPr lang="en-US" dirty="0" smtClean="0"/>
              <a:t>likely</a:t>
            </a:r>
          </a:p>
          <a:p>
            <a:pPr lvl="1"/>
            <a:r>
              <a:rPr lang="en-US" dirty="0" smtClean="0"/>
              <a:t>May not work for ontologies from obscure domains or with complex axioms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7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Pattern-based Alignment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26</a:t>
            </a:fld>
            <a:endParaRPr lang="en-US"/>
          </a:p>
        </p:txBody>
      </p:sp>
      <p:sp>
        <p:nvSpPr>
          <p:cNvPr id="3" name="24-Point Star 2"/>
          <p:cNvSpPr/>
          <p:nvPr/>
        </p:nvSpPr>
        <p:spPr>
          <a:xfrm>
            <a:off x="1828800" y="1701800"/>
            <a:ext cx="5245100" cy="3276600"/>
          </a:xfrm>
          <a:prstGeom prst="star2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67000" y="2387600"/>
            <a:ext cx="386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oper Black"/>
                <a:cs typeface="Cooper Black"/>
              </a:rPr>
              <a:t>ODPs</a:t>
            </a:r>
            <a:endParaRPr lang="en-US" sz="9600" b="1" dirty="0">
              <a:solidFill>
                <a:schemeClr val="accent6">
                  <a:lumMod val="40000"/>
                  <a:lumOff val="60000"/>
                </a:schemeClr>
              </a:solidFill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34413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Ontology Design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An ontology design pattern is a reusable successful solution to a recurrent modeling </a:t>
            </a:r>
            <a:r>
              <a:rPr lang="en-US" dirty="0" smtClean="0"/>
              <a:t>problem.”</a:t>
            </a:r>
          </a:p>
          <a:p>
            <a:endParaRPr lang="en-US" sz="1500" dirty="0" smtClean="0"/>
          </a:p>
          <a:p>
            <a:r>
              <a:rPr lang="en-US" dirty="0" smtClean="0"/>
              <a:t>So-called </a:t>
            </a:r>
            <a:r>
              <a:rPr lang="en-US" i="1" dirty="0" smtClean="0"/>
              <a:t>content patterns </a:t>
            </a:r>
            <a:r>
              <a:rPr lang="en-US" dirty="0" smtClean="0"/>
              <a:t>usually encode specific abstract notions, such as process, event, agent, etc.</a:t>
            </a:r>
            <a:endParaRPr lang="en-US" dirty="0"/>
          </a:p>
          <a:p>
            <a:endParaRPr lang="en-US" sz="1400" dirty="0" smtClean="0"/>
          </a:p>
          <a:p>
            <a:r>
              <a:rPr lang="en-US" dirty="0" smtClean="0"/>
              <a:t>Patterns provide modular, reusable, replaceable, pieces. </a:t>
            </a:r>
          </a:p>
          <a:p>
            <a:endParaRPr lang="en-US" sz="1400" dirty="0"/>
          </a:p>
          <a:p>
            <a:r>
              <a:rPr lang="en-US" dirty="0" smtClean="0"/>
              <a:t>By agreeing on </a:t>
            </a:r>
            <a:r>
              <a:rPr lang="en-US" dirty="0" smtClean="0">
                <a:solidFill>
                  <a:srgbClr val="FF0000"/>
                </a:solidFill>
              </a:rPr>
              <a:t>reuse of generic patterns </a:t>
            </a:r>
            <a:r>
              <a:rPr lang="en-US" dirty="0" smtClean="0"/>
              <a:t>(but </a:t>
            </a:r>
            <a:r>
              <a:rPr lang="en-US" dirty="0" smtClean="0">
                <a:solidFill>
                  <a:srgbClr val="FF0000"/>
                </a:solidFill>
              </a:rPr>
              <a:t>leaving the relationships</a:t>
            </a:r>
            <a:r>
              <a:rPr lang="en-US" dirty="0" smtClean="0"/>
              <a:t> between the patterns to a specific assembly </a:t>
            </a:r>
            <a:r>
              <a:rPr lang="en-US" dirty="0" smtClean="0">
                <a:solidFill>
                  <a:srgbClr val="FF0000"/>
                </a:solidFill>
              </a:rPr>
              <a:t>for a special purpose</a:t>
            </a:r>
            <a:r>
              <a:rPr lang="en-US" dirty="0" smtClean="0"/>
              <a:t>), we can have </a:t>
            </a:r>
            <a:r>
              <a:rPr lang="en-US" dirty="0" smtClean="0">
                <a:solidFill>
                  <a:srgbClr val="FF0000"/>
                </a:solidFill>
              </a:rPr>
              <a:t>reuse while preserving heterogeneity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7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Trajectories</a:t>
            </a:r>
            <a:endParaRPr lang="en-US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0326"/>
            <a:ext cx="9144000" cy="487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1487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 in OWL</a:t>
            </a:r>
            <a:endParaRPr lang="en-US" dirty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33500"/>
            <a:ext cx="861182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311400"/>
            <a:ext cx="7315200" cy="163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127500"/>
            <a:ext cx="6934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046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ontology alignment?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375" y="1612522"/>
            <a:ext cx="4285912" cy="302651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52" b="-20152"/>
          <a:stretch>
            <a:fillRect/>
          </a:stretch>
        </p:blipFill>
        <p:spPr>
          <a:xfrm>
            <a:off x="5086684" y="2228634"/>
            <a:ext cx="3726129" cy="403294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9000" y="5130800"/>
            <a:ext cx="358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ont1:Course, ont2:Class, =, 0.9</a:t>
            </a:r>
          </a:p>
          <a:p>
            <a:r>
              <a:rPr lang="en-US" sz="1400" dirty="0"/>
              <a:t>ont1:Faculty, ont2:Employee, &lt;, 0.6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9480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 in OWL</a:t>
            </a:r>
            <a:endParaRPr lang="en-US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971800"/>
            <a:ext cx="6781800" cy="109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267200"/>
            <a:ext cx="641858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143000"/>
            <a:ext cx="69373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7636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EarthCube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Developing </a:t>
            </a:r>
            <a:r>
              <a:rPr lang="en-US" dirty="0"/>
              <a:t>a Community-Driven Data and Knowledge Environment for the Geosciences </a:t>
            </a:r>
            <a:endParaRPr lang="en-US" dirty="0" smtClean="0"/>
          </a:p>
          <a:p>
            <a:endParaRPr lang="en-US" sz="1400" dirty="0"/>
          </a:p>
          <a:p>
            <a:r>
              <a:rPr lang="en-US" dirty="0" smtClean="0"/>
              <a:t>“</a:t>
            </a:r>
            <a:r>
              <a:rPr lang="en-US" dirty="0"/>
              <a:t>concepts and approaches to create integrated data management infrastructures across the Geosciences</a:t>
            </a:r>
            <a:r>
              <a:rPr lang="en-US" dirty="0" smtClean="0"/>
              <a:t>.”</a:t>
            </a:r>
          </a:p>
          <a:p>
            <a:endParaRPr lang="en-US" sz="1400" dirty="0"/>
          </a:p>
          <a:p>
            <a:r>
              <a:rPr lang="en-US" dirty="0"/>
              <a:t>“</a:t>
            </a:r>
            <a:r>
              <a:rPr lang="en-US" dirty="0" err="1"/>
              <a:t>EarthCube</a:t>
            </a:r>
            <a:r>
              <a:rPr lang="en-US" dirty="0"/>
              <a:t> aims to create a well-connected and facile environment to share data and knowledge in an open, transparent, and inclusive manner, thus accelerating our ability to understand and predict the Earth system.”</a:t>
            </a:r>
          </a:p>
        </p:txBody>
      </p:sp>
    </p:spTree>
    <p:extLst>
      <p:ext uri="{BB962C8B-B14F-4D97-AF65-F5344CB8AC3E}">
        <p14:creationId xmlns:p14="http://schemas.microsoft.com/office/powerpoint/2010/main" val="150383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EarthCube GeoLink project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Targeting data sharing and discovery  in the Earth Sciences.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b="1" dirty="0" smtClean="0"/>
              <a:t>LDEO</a:t>
            </a:r>
            <a:r>
              <a:rPr lang="en-US" dirty="0" smtClean="0"/>
              <a:t>: 	Robert </a:t>
            </a:r>
            <a:r>
              <a:rPr lang="en-US" dirty="0" err="1" smtClean="0"/>
              <a:t>Arko</a:t>
            </a:r>
            <a:r>
              <a:rPr lang="en-US" dirty="0" smtClean="0"/>
              <a:t>, Suzanne </a:t>
            </a:r>
            <a:r>
              <a:rPr lang="en-US" dirty="0" err="1" smtClean="0"/>
              <a:t>Carbotte</a:t>
            </a:r>
            <a:r>
              <a:rPr lang="en-US" dirty="0" smtClean="0"/>
              <a:t>, Kerstin </a:t>
            </a:r>
            <a:r>
              <a:rPr lang="en-US" dirty="0" err="1" smtClean="0"/>
              <a:t>Lehnert</a:t>
            </a:r>
            <a:endParaRPr lang="en-US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b="1" dirty="0"/>
              <a:t>WHOI</a:t>
            </a:r>
            <a:r>
              <a:rPr lang="en-US" dirty="0"/>
              <a:t>: </a:t>
            </a:r>
            <a:r>
              <a:rPr lang="en-US" dirty="0" smtClean="0"/>
              <a:t>	Cynthia </a:t>
            </a:r>
            <a:r>
              <a:rPr lang="en-US" dirty="0"/>
              <a:t>Chandler, Peter </a:t>
            </a:r>
            <a:r>
              <a:rPr lang="en-US" dirty="0" err="1"/>
              <a:t>Wiebe</a:t>
            </a:r>
            <a:r>
              <a:rPr lang="en-US" dirty="0"/>
              <a:t>, Lisa Raymond, </a:t>
            </a:r>
            <a:r>
              <a:rPr lang="en-US" dirty="0" smtClean="0"/>
              <a:t>Adam Shepherd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b="1" dirty="0"/>
              <a:t>UCSB</a:t>
            </a:r>
            <a:r>
              <a:rPr lang="en-US" dirty="0"/>
              <a:t>: </a:t>
            </a:r>
            <a:r>
              <a:rPr lang="en-US" dirty="0" smtClean="0"/>
              <a:t>	Mark </a:t>
            </a:r>
            <a:r>
              <a:rPr lang="en-US" dirty="0" err="1"/>
              <a:t>Schildhauer</a:t>
            </a:r>
            <a:r>
              <a:rPr lang="en-US" dirty="0"/>
              <a:t>, Krzysztof </a:t>
            </a:r>
            <a:r>
              <a:rPr lang="en-US" dirty="0" err="1"/>
              <a:t>Janowicz</a:t>
            </a:r>
            <a:r>
              <a:rPr lang="en-US" dirty="0"/>
              <a:t>, Matt Jones, </a:t>
            </a:r>
            <a:r>
              <a:rPr lang="en-US" dirty="0" err="1" smtClean="0"/>
              <a:t>Yingjie</a:t>
            </a:r>
            <a:r>
              <a:rPr lang="en-US" dirty="0" smtClean="0"/>
              <a:t> Hu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b="1" dirty="0"/>
              <a:t>Ocean</a:t>
            </a:r>
            <a:r>
              <a:rPr lang="en-US" dirty="0"/>
              <a:t> </a:t>
            </a:r>
            <a:r>
              <a:rPr lang="en-US" b="1" dirty="0"/>
              <a:t>Leadership</a:t>
            </a:r>
            <a:r>
              <a:rPr lang="en-US" dirty="0"/>
              <a:t>: </a:t>
            </a:r>
            <a:r>
              <a:rPr lang="en-US" dirty="0" smtClean="0"/>
              <a:t>	Douglas </a:t>
            </a:r>
            <a:r>
              <a:rPr lang="en-US" dirty="0" err="1" smtClean="0"/>
              <a:t>Fils</a:t>
            </a:r>
            <a:endParaRPr lang="en-US" dirty="0" smtClean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b="1" dirty="0"/>
              <a:t>Marymount</a:t>
            </a:r>
            <a:r>
              <a:rPr lang="en-US" dirty="0"/>
              <a:t> </a:t>
            </a:r>
            <a:r>
              <a:rPr lang="en-US" b="1" dirty="0" err="1" smtClean="0"/>
              <a:t>Univ</a:t>
            </a:r>
            <a:r>
              <a:rPr lang="en-US" dirty="0" smtClean="0"/>
              <a:t>: 	Thomas </a:t>
            </a:r>
            <a:r>
              <a:rPr lang="en-US" dirty="0" err="1" smtClean="0"/>
              <a:t>Narock</a:t>
            </a:r>
            <a:endParaRPr lang="en-US" dirty="0" smtClean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b="1" dirty="0" smtClean="0"/>
              <a:t>WSU</a:t>
            </a:r>
            <a:r>
              <a:rPr lang="en-US" dirty="0" smtClean="0"/>
              <a:t>: 	Pascal </a:t>
            </a:r>
            <a:r>
              <a:rPr lang="en-US" dirty="0" err="1" smtClean="0"/>
              <a:t>Hitzler</a:t>
            </a:r>
            <a:r>
              <a:rPr lang="en-US" dirty="0" smtClean="0"/>
              <a:t>, Michelle Cheatham, </a:t>
            </a:r>
            <a:r>
              <a:rPr lang="en-US" dirty="0" err="1" smtClean="0"/>
              <a:t>Adila</a:t>
            </a:r>
            <a:r>
              <a:rPr lang="en-US" dirty="0" smtClean="0"/>
              <a:t> </a:t>
            </a:r>
            <a:r>
              <a:rPr lang="en-US" dirty="0" err="1" smtClean="0"/>
              <a:t>Krisnadhi</a:t>
            </a:r>
            <a:endParaRPr lang="en-US" dirty="0" smtClean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b="1" dirty="0" smtClean="0"/>
              <a:t>UMBC</a:t>
            </a:r>
            <a:r>
              <a:rPr lang="en-US" dirty="0" smtClean="0"/>
              <a:t>: Tim </a:t>
            </a:r>
            <a:r>
              <a:rPr lang="en-US" dirty="0" err="1" smtClean="0"/>
              <a:t>Finin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674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GeoLink </a:t>
            </a:r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0" y="3657600"/>
            <a:ext cx="8001000" cy="685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GeoLink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Patterns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81000" y="5090375"/>
            <a:ext cx="12192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R2R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752600" y="5090375"/>
            <a:ext cx="12192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BCO-DMO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276600" y="5090375"/>
            <a:ext cx="12192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IEDA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800600" y="5090375"/>
            <a:ext cx="12192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LTER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248400" y="5090375"/>
            <a:ext cx="12192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IODP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2590800"/>
            <a:ext cx="80010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atin typeface="Arial" charset="0"/>
              </a:rPr>
              <a:t>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dditional </a:t>
            </a:r>
            <a:r>
              <a:rPr lang="en-US" sz="3200" dirty="0">
                <a:latin typeface="Arial" charset="0"/>
              </a:rPr>
              <a:t>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pplication-specific modeling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514600" y="1524000"/>
            <a:ext cx="42672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User Interface</a:t>
            </a:r>
          </a:p>
        </p:txBody>
      </p:sp>
      <p:cxnSp>
        <p:nvCxnSpPr>
          <p:cNvPr id="13" name="Straight Arrow Connector 12"/>
          <p:cNvCxnSpPr>
            <a:stCxn id="5" idx="0"/>
          </p:cNvCxnSpPr>
          <p:nvPr/>
        </p:nvCxnSpPr>
        <p:spPr bwMode="auto">
          <a:xfrm flipV="1">
            <a:off x="990600" y="4328375"/>
            <a:ext cx="609600" cy="76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6" idx="0"/>
          </p:cNvCxnSpPr>
          <p:nvPr/>
        </p:nvCxnSpPr>
        <p:spPr bwMode="auto">
          <a:xfrm flipV="1">
            <a:off x="2362200" y="4328375"/>
            <a:ext cx="381000" cy="76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0"/>
          </p:cNvCxnSpPr>
          <p:nvPr/>
        </p:nvCxnSpPr>
        <p:spPr bwMode="auto">
          <a:xfrm flipV="1">
            <a:off x="3886200" y="4328375"/>
            <a:ext cx="228600" cy="76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0"/>
          </p:cNvCxnSpPr>
          <p:nvPr/>
        </p:nvCxnSpPr>
        <p:spPr bwMode="auto">
          <a:xfrm flipH="1" flipV="1">
            <a:off x="5029200" y="4328375"/>
            <a:ext cx="381000" cy="76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9" idx="0"/>
          </p:cNvCxnSpPr>
          <p:nvPr/>
        </p:nvCxnSpPr>
        <p:spPr bwMode="auto">
          <a:xfrm flipH="1" flipV="1">
            <a:off x="6172200" y="4328375"/>
            <a:ext cx="685800" cy="76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4" idx="0"/>
            <a:endCxn id="10" idx="2"/>
          </p:cNvCxnSpPr>
          <p:nvPr/>
        </p:nvCxnSpPr>
        <p:spPr bwMode="auto">
          <a:xfrm flipV="1">
            <a:off x="4533900" y="32766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0" idx="0"/>
          </p:cNvCxnSpPr>
          <p:nvPr/>
        </p:nvCxnSpPr>
        <p:spPr bwMode="auto">
          <a:xfrm flipV="1">
            <a:off x="4533900" y="22098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7620000" y="5090375"/>
            <a:ext cx="12192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...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 flipV="1">
            <a:off x="7772400" y="4343400"/>
            <a:ext cx="762000" cy="76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1143000" y="4572000"/>
            <a:ext cx="70866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mappings</a:t>
            </a:r>
          </a:p>
        </p:txBody>
      </p:sp>
    </p:spTree>
    <p:extLst>
      <p:ext uri="{BB962C8B-B14F-4D97-AF65-F5344CB8AC3E}">
        <p14:creationId xmlns:p14="http://schemas.microsoft.com/office/powerpoint/2010/main" val="296715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Ontology alignment research seems in danger of getting stuck in a rut, with a particular focus on finding 1:1 equivalences</a:t>
            </a:r>
          </a:p>
          <a:p>
            <a:endParaRPr lang="en-US" sz="1400" dirty="0" smtClean="0"/>
          </a:p>
          <a:p>
            <a:r>
              <a:rPr lang="en-US" dirty="0" smtClean="0"/>
              <a:t>Pattern-based alignment has potential to find more complex mappings</a:t>
            </a:r>
          </a:p>
          <a:p>
            <a:endParaRPr lang="en-US" sz="1400" dirty="0" smtClean="0"/>
          </a:p>
          <a:p>
            <a:r>
              <a:rPr lang="en-US" dirty="0" smtClean="0"/>
              <a:t>Whatever approach we chose, we will need more benchmarks to measure performance</a:t>
            </a:r>
          </a:p>
          <a:p>
            <a:endParaRPr lang="en-US" sz="1400" dirty="0" smtClean="0"/>
          </a:p>
          <a:p>
            <a:r>
              <a:rPr lang="en-US" dirty="0" smtClean="0"/>
              <a:t>Applying techniques to actual application scenarios is the ultimate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4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5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Structure of an Alignment System</a:t>
            </a:r>
            <a:endParaRPr lang="en-US" dirty="0"/>
          </a:p>
        </p:txBody>
      </p:sp>
      <p:pic>
        <p:nvPicPr>
          <p:cNvPr id="8" name="Content Placeholder 7" descr="generic_sy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799" r="-36799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59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way lies madness…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hasTheLastName</a:t>
            </a:r>
            <a:r>
              <a:rPr lang="en-US" dirty="0" smtClean="0"/>
              <a:t> = </a:t>
            </a:r>
            <a:r>
              <a:rPr lang="en-US" dirty="0" err="1" smtClean="0"/>
              <a:t>hasSurname</a:t>
            </a:r>
            <a:r>
              <a:rPr lang="en-US" dirty="0" smtClean="0"/>
              <a:t> -&gt; false negative</a:t>
            </a:r>
          </a:p>
          <a:p>
            <a:pPr lvl="1"/>
            <a:r>
              <a:rPr lang="en-US" dirty="0" smtClean="0"/>
              <a:t>We can fix this! We just need to leverage </a:t>
            </a:r>
            <a:r>
              <a:rPr lang="en-US" dirty="0" err="1" smtClean="0"/>
              <a:t>WordNet</a:t>
            </a:r>
            <a:r>
              <a:rPr lang="en-US" dirty="0" smtClean="0"/>
              <a:t>, Wikipedia, search engine results, etc.</a:t>
            </a:r>
          </a:p>
          <a:p>
            <a:pPr lvl="1"/>
            <a:endParaRPr lang="en-US" dirty="0"/>
          </a:p>
          <a:p>
            <a:r>
              <a:rPr lang="en-US" dirty="0" err="1" smtClean="0"/>
              <a:t>hasName</a:t>
            </a:r>
            <a:r>
              <a:rPr lang="en-US" dirty="0" smtClean="0"/>
              <a:t> = </a:t>
            </a:r>
            <a:r>
              <a:rPr lang="en-US" dirty="0" err="1" smtClean="0"/>
              <a:t>hasName</a:t>
            </a:r>
            <a:r>
              <a:rPr lang="en-US" dirty="0" smtClean="0"/>
              <a:t> -&gt; false positive</a:t>
            </a:r>
          </a:p>
          <a:p>
            <a:pPr lvl="1"/>
            <a:r>
              <a:rPr lang="en-US" dirty="0" smtClean="0"/>
              <a:t>We can fix this too! We just need to consider instance data, use similarity flooding,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0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Alignment Complexity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375" y="1612522"/>
            <a:ext cx="4285912" cy="302651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52" b="-20152"/>
          <a:stretch>
            <a:fillRect/>
          </a:stretch>
        </p:blipFill>
        <p:spPr>
          <a:xfrm>
            <a:off x="5086684" y="2228634"/>
            <a:ext cx="3726129" cy="403294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52500" y="5264666"/>
            <a:ext cx="200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1:1 equivalence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24000" y="4318000"/>
            <a:ext cx="1016000" cy="48260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86684" y="5392698"/>
            <a:ext cx="907716" cy="385802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875" y="3378200"/>
            <a:ext cx="1178625" cy="69850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067300" y="4813300"/>
            <a:ext cx="927100" cy="48260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52500" y="5264666"/>
            <a:ext cx="200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1:1 </a:t>
            </a:r>
            <a:r>
              <a:rPr lang="en-US" dirty="0" err="1" smtClean="0">
                <a:solidFill>
                  <a:srgbClr val="0000FF"/>
                </a:solidFill>
              </a:rPr>
              <a:t>disjointness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28900" y="2794000"/>
            <a:ext cx="1064325" cy="58420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350000" y="3225800"/>
            <a:ext cx="927100" cy="48260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52500" y="5272564"/>
            <a:ext cx="200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1:1 </a:t>
            </a:r>
            <a:r>
              <a:rPr lang="en-US" dirty="0" err="1" smtClean="0">
                <a:solidFill>
                  <a:srgbClr val="0000FF"/>
                </a:solidFill>
              </a:rPr>
              <a:t>subsumption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693225" y="2794000"/>
            <a:ext cx="938062" cy="58420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52500" y="5254030"/>
            <a:ext cx="352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1:m equivalence or  </a:t>
            </a:r>
            <a:r>
              <a:rPr lang="en-US" dirty="0" err="1" smtClean="0">
                <a:solidFill>
                  <a:srgbClr val="0000FF"/>
                </a:solidFill>
              </a:rPr>
              <a:t>subsumption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50000" y="4702534"/>
            <a:ext cx="927100" cy="1075965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77912" y="1706331"/>
            <a:ext cx="853375" cy="387566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350000" y="4702534"/>
            <a:ext cx="927100" cy="41763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04901" y="529109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n</a:t>
            </a:r>
            <a:r>
              <a:rPr lang="en-US" dirty="0" err="1" smtClean="0">
                <a:solidFill>
                  <a:srgbClr val="0000FF"/>
                </a:solidFill>
              </a:rPr>
              <a:t>:m</a:t>
            </a:r>
            <a:r>
              <a:rPr lang="en-US" dirty="0" smtClean="0">
                <a:solidFill>
                  <a:srgbClr val="0000FF"/>
                </a:solidFill>
              </a:rPr>
              <a:t> arbitrary relationship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752512" y="2406434"/>
            <a:ext cx="853375" cy="387566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84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 animBg="1"/>
      <p:bldP spid="18" grpId="0"/>
      <p:bldP spid="18" grpId="1"/>
      <p:bldP spid="19" grpId="0" animBg="1"/>
      <p:bldP spid="19" grpId="1" animBg="1"/>
      <p:bldP spid="20" grpId="0" animBg="1"/>
      <p:bldP spid="21" grpId="0" animBg="1"/>
      <p:bldP spid="22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Current </a:t>
            </a:r>
            <a:r>
              <a:rPr lang="en-US" dirty="0"/>
              <a:t>S</a:t>
            </a:r>
            <a:r>
              <a:rPr lang="en-US" dirty="0" smtClean="0"/>
              <a:t>tate of Ontology </a:t>
            </a:r>
            <a:r>
              <a:rPr lang="en-US" dirty="0"/>
              <a:t>A</a:t>
            </a:r>
            <a:r>
              <a:rPr lang="en-US" dirty="0" smtClean="0"/>
              <a:t>lignment</a:t>
            </a:r>
            <a:endParaRPr lang="en-US" dirty="0"/>
          </a:p>
        </p:txBody>
      </p:sp>
      <p:pic>
        <p:nvPicPr>
          <p:cNvPr id="6" name="Content Placeholder 5" descr="complexity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08" b="-4708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Current State of Ontology Alignment</a:t>
            </a:r>
            <a:endParaRPr lang="en-US" dirty="0"/>
          </a:p>
        </p:txBody>
      </p:sp>
      <p:pic>
        <p:nvPicPr>
          <p:cNvPr id="4" name="Content Placeholder 3" descr="history_perf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6" r="-6386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25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Guidelines for String Metric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Precision</a:t>
            </a:r>
          </a:p>
          <a:p>
            <a:pPr lvl="1"/>
            <a:r>
              <a:rPr lang="en-US" dirty="0" smtClean="0"/>
              <a:t>Less than two words per label: </a:t>
            </a:r>
            <a:r>
              <a:rPr lang="en-US" dirty="0" err="1" smtClean="0"/>
              <a:t>Jaro</a:t>
            </a:r>
            <a:r>
              <a:rPr lang="en-US" dirty="0" smtClean="0"/>
              <a:t>-Winkler, 1.0</a:t>
            </a:r>
          </a:p>
          <a:p>
            <a:pPr lvl="1"/>
            <a:r>
              <a:rPr lang="en-US" dirty="0" smtClean="0"/>
              <a:t>Two or more words per label</a:t>
            </a:r>
          </a:p>
          <a:p>
            <a:pPr lvl="2"/>
            <a:r>
              <a:rPr lang="en-US" dirty="0" smtClean="0"/>
              <a:t>Synonyms: Soft </a:t>
            </a:r>
            <a:r>
              <a:rPr lang="en-US" dirty="0" err="1" smtClean="0"/>
              <a:t>Jaccard</a:t>
            </a:r>
            <a:r>
              <a:rPr lang="en-US" dirty="0" smtClean="0"/>
              <a:t>, 0.2-0.5 (</a:t>
            </a:r>
            <a:r>
              <a:rPr lang="en-US" dirty="0" err="1" smtClean="0"/>
              <a:t>Levenstein</a:t>
            </a:r>
            <a:r>
              <a:rPr lang="en-US" dirty="0" smtClean="0"/>
              <a:t>, 0.9)</a:t>
            </a:r>
          </a:p>
          <a:p>
            <a:pPr lvl="2"/>
            <a:r>
              <a:rPr lang="en-US" dirty="0" smtClean="0"/>
              <a:t>No synonyms: Soft </a:t>
            </a:r>
            <a:r>
              <a:rPr lang="en-US" dirty="0" err="1" smtClean="0"/>
              <a:t>Jaccard</a:t>
            </a:r>
            <a:r>
              <a:rPr lang="en-US" dirty="0" smtClean="0"/>
              <a:t>, 1.0 (</a:t>
            </a:r>
            <a:r>
              <a:rPr lang="en-US" dirty="0" err="1" smtClean="0"/>
              <a:t>Levenstein</a:t>
            </a:r>
            <a:r>
              <a:rPr lang="en-US" dirty="0" smtClean="0"/>
              <a:t>, 0.8)</a:t>
            </a:r>
          </a:p>
          <a:p>
            <a:r>
              <a:rPr lang="en-US" dirty="0" smtClean="0"/>
              <a:t>Recall</a:t>
            </a:r>
          </a:p>
          <a:p>
            <a:pPr lvl="1"/>
            <a:r>
              <a:rPr lang="en-US" dirty="0" smtClean="0"/>
              <a:t>Less than two words per label: TF-IDF, 0.8</a:t>
            </a:r>
          </a:p>
          <a:p>
            <a:pPr lvl="1"/>
            <a:r>
              <a:rPr lang="en-US" dirty="0" smtClean="0"/>
              <a:t>Two or more words per label</a:t>
            </a:r>
          </a:p>
          <a:p>
            <a:pPr lvl="2"/>
            <a:r>
              <a:rPr lang="en-US" dirty="0" smtClean="0"/>
              <a:t>Synonyms: Soft TF-IDF, 0.5-0.8 (</a:t>
            </a:r>
            <a:r>
              <a:rPr lang="en-US" dirty="0" err="1" smtClean="0"/>
              <a:t>Jaro</a:t>
            </a:r>
            <a:r>
              <a:rPr lang="en-US" dirty="0" smtClean="0"/>
              <a:t>-Winkler, 0.8)</a:t>
            </a:r>
          </a:p>
          <a:p>
            <a:pPr lvl="2"/>
            <a:r>
              <a:rPr lang="en-US" dirty="0" smtClean="0"/>
              <a:t>Different languages: Soft TF-IDF, 0-0.7 (</a:t>
            </a:r>
            <a:r>
              <a:rPr lang="en-US" dirty="0" err="1" smtClean="0"/>
              <a:t>Jaro</a:t>
            </a:r>
            <a:r>
              <a:rPr lang="en-US" dirty="0" smtClean="0"/>
              <a:t>-Winkler, 0.9)</a:t>
            </a:r>
          </a:p>
          <a:p>
            <a:pPr lvl="2"/>
            <a:r>
              <a:rPr lang="en-US" dirty="0" smtClean="0"/>
              <a:t>Other: Soft TF-IDF, 0.8 (</a:t>
            </a:r>
            <a:r>
              <a:rPr lang="en-US" dirty="0" err="1" smtClean="0"/>
              <a:t>Jaro</a:t>
            </a:r>
            <a:r>
              <a:rPr lang="en-US" dirty="0" smtClean="0"/>
              <a:t>-Winkler, 0.8)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42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aSe template">
  <a:themeElements>
    <a:clrScheme name="DaS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219972"/>
      </a:accent1>
      <a:accent2>
        <a:srgbClr val="A5CDBD"/>
      </a:accent2>
      <a:accent3>
        <a:srgbClr val="A8CDD7"/>
      </a:accent3>
      <a:accent4>
        <a:srgbClr val="C0BEAF"/>
      </a:accent4>
      <a:accent5>
        <a:srgbClr val="CEC597"/>
      </a:accent5>
      <a:accent6>
        <a:srgbClr val="E4DF7E"/>
      </a:accent6>
      <a:hlink>
        <a:srgbClr val="D0F3D9"/>
      </a:hlink>
      <a:folHlink>
        <a:srgbClr val="ABC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DaSe template.potx</Template>
  <TotalTime>6618</TotalTime>
  <Words>1739</Words>
  <Application>Microsoft Macintosh PowerPoint</Application>
  <PresentationFormat>On-screen Show (4:3)</PresentationFormat>
  <Paragraphs>370</Paragraphs>
  <Slides>35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DaSe template</vt:lpstr>
      <vt:lpstr>A Pattern-based Approach to Ontology Alignment</vt:lpstr>
      <vt:lpstr>What is an ontology?</vt:lpstr>
      <vt:lpstr>What is ontology alignment?</vt:lpstr>
      <vt:lpstr>General Structure of an Alignment System</vt:lpstr>
      <vt:lpstr>This way lies madness…</vt:lpstr>
      <vt:lpstr>Alignment Complexity</vt:lpstr>
      <vt:lpstr>The Current State of Ontology Alignment</vt:lpstr>
      <vt:lpstr>The Current State of Ontology Alignment</vt:lpstr>
      <vt:lpstr>Guidelines for String Metric Selection</vt:lpstr>
      <vt:lpstr>String-based Ontology Alignment</vt:lpstr>
      <vt:lpstr>Aligning Properties is Hard</vt:lpstr>
      <vt:lpstr>Related Work – Property Naming Patterns</vt:lpstr>
      <vt:lpstr>Related Work – Ontology Design Decisions</vt:lpstr>
      <vt:lpstr>PropString</vt:lpstr>
      <vt:lpstr>PropString</vt:lpstr>
      <vt:lpstr>PropString</vt:lpstr>
      <vt:lpstr>Evaluation – OAEI Conference Track</vt:lpstr>
      <vt:lpstr>Evaluation – OAEI Conference Track</vt:lpstr>
      <vt:lpstr>YAGO-DBPedia</vt:lpstr>
      <vt:lpstr>YAGO-DBPedia</vt:lpstr>
      <vt:lpstr>PowerPoint Presentation</vt:lpstr>
      <vt:lpstr>Evaluation – YAGO-DBPedia</vt:lpstr>
      <vt:lpstr>Evaluation – YAGO-DBPedia</vt:lpstr>
      <vt:lpstr>Benchmarking Concerns</vt:lpstr>
      <vt:lpstr>Pros and Cons of Crowdsourcing Benchmarks</vt:lpstr>
      <vt:lpstr>Pattern-based Alignment</vt:lpstr>
      <vt:lpstr>Ontology Design Patterns</vt:lpstr>
      <vt:lpstr>Semantic Trajectories</vt:lpstr>
      <vt:lpstr>Semantics in OWL</vt:lpstr>
      <vt:lpstr>Semantics in OWL</vt:lpstr>
      <vt:lpstr>EarthCube</vt:lpstr>
      <vt:lpstr>EarthCube GeoLink project</vt:lpstr>
      <vt:lpstr>GeoLink setup</vt:lpstr>
      <vt:lpstr>Summary</vt:lpstr>
      <vt:lpstr>Questions?</vt:lpstr>
    </vt:vector>
  </TitlesOfParts>
  <Company>Wright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Properties of Property Alignment on the Semantic Web</dc:title>
  <dc:creator>Michelle Cheatham</dc:creator>
  <cp:lastModifiedBy>Michelle Cheatham</cp:lastModifiedBy>
  <cp:revision>94</cp:revision>
  <dcterms:created xsi:type="dcterms:W3CDTF">2014-07-05T17:31:34Z</dcterms:created>
  <dcterms:modified xsi:type="dcterms:W3CDTF">2014-10-24T07:29:42Z</dcterms:modified>
</cp:coreProperties>
</file>