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92" r:id="rId3"/>
    <p:sldId id="258" r:id="rId4"/>
    <p:sldId id="288" r:id="rId5"/>
    <p:sldId id="264" r:id="rId6"/>
    <p:sldId id="273" r:id="rId7"/>
    <p:sldId id="289" r:id="rId8"/>
    <p:sldId id="261" r:id="rId9"/>
    <p:sldId id="267" r:id="rId10"/>
    <p:sldId id="290" r:id="rId11"/>
    <p:sldId id="29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415" autoAdjust="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Google Scholar Results</a:t>
            </a:r>
            <a:r>
              <a:rPr lang="en-US" baseline="0" dirty="0">
                <a:solidFill>
                  <a:srgbClr val="7F7F7F"/>
                </a:solidFill>
              </a:rPr>
              <a:t> for</a:t>
            </a:r>
            <a:r>
              <a:rPr lang="en-US" baseline="0" dirty="0"/>
              <a:t> </a:t>
            </a:r>
            <a:r>
              <a:rPr lang="en-US" i="1" baseline="0" dirty="0"/>
              <a:t>semantic web environmental sustainability</a:t>
            </a:r>
            <a:endParaRPr lang="en-US" i="1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Results</c:v>
          </c:tx>
          <c:marker>
            <c:symbol val="none"/>
          </c:marker>
          <c:cat>
            <c:numRef>
              <c:f>Sheet1!$A$1:$A$13</c:f>
              <c:numCache>
                <c:formatCode>General</c:formatCode>
                <c:ptCount val="13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  <c:pt idx="11">
                  <c:v>2011.0</c:v>
                </c:pt>
                <c:pt idx="12">
                  <c:v>2012.0</c:v>
                </c:pt>
              </c:numCache>
            </c:num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509.0</c:v>
                </c:pt>
                <c:pt idx="1">
                  <c:v>745.0</c:v>
                </c:pt>
                <c:pt idx="2">
                  <c:v>965.0</c:v>
                </c:pt>
                <c:pt idx="3">
                  <c:v>1280.0</c:v>
                </c:pt>
                <c:pt idx="4">
                  <c:v>1840.0</c:v>
                </c:pt>
                <c:pt idx="5">
                  <c:v>2840.0</c:v>
                </c:pt>
                <c:pt idx="6">
                  <c:v>3120.0</c:v>
                </c:pt>
                <c:pt idx="7">
                  <c:v>3700.0</c:v>
                </c:pt>
                <c:pt idx="8">
                  <c:v>5280.0</c:v>
                </c:pt>
                <c:pt idx="9">
                  <c:v>7130.0</c:v>
                </c:pt>
                <c:pt idx="10">
                  <c:v>7060.0</c:v>
                </c:pt>
                <c:pt idx="11">
                  <c:v>6230.0</c:v>
                </c:pt>
                <c:pt idx="12">
                  <c:v>7840.0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648376"/>
        <c:axId val="2135408984"/>
      </c:lineChart>
      <c:catAx>
        <c:axId val="2143648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35408984"/>
        <c:crosses val="autoZero"/>
        <c:auto val="1"/>
        <c:lblAlgn val="ctr"/>
        <c:lblOffset val="100"/>
        <c:noMultiLvlLbl val="0"/>
      </c:catAx>
      <c:valAx>
        <c:axId val="2135408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648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8E7E-DC2F-644F-B727-FB2BC8120714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7EE52-52F6-AD42-A10C-867404E06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9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4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7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84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88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1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0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7EE52-52F6-AD42-A10C-867404E069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1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7/15/13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7/15/13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7/15/13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7/15/13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scal.hitzler@wright.edu" TargetMode="External"/><Relationship Id="rId4" Type="http://schemas.openxmlformats.org/officeDocument/2006/relationships/hyperlink" Target="http://knoesis.wright.edu/pascal/index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ichelle.cheatham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gif"/><Relationship Id="rId5" Type="http://schemas.openxmlformats.org/officeDocument/2006/relationships/image" Target="../media/image5.jp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7091" y="5943600"/>
            <a:ext cx="8790709" cy="857251"/>
            <a:chOff x="152400" y="5924549"/>
            <a:chExt cx="8790709" cy="857251"/>
          </a:xfrm>
        </p:grpSpPr>
        <p:pic>
          <p:nvPicPr>
            <p:cNvPr id="1026" name="Picture 2" descr="GreenScale Logo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018"/>
            <a:stretch/>
          </p:blipFill>
          <p:spPr bwMode="auto">
            <a:xfrm>
              <a:off x="7848600" y="5924549"/>
              <a:ext cx="1094509" cy="8572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6076949"/>
              <a:ext cx="77724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cap="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csdr-nd: </a:t>
              </a:r>
              <a:r>
                <a:rPr lang="en-US" sz="1100" b="1" cap="all" dirty="0" smtClean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sustainability </a:t>
              </a:r>
              <a:r>
                <a:rPr lang="en-US" sz="1100" b="1" cap="all" dirty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d</a:t>
              </a:r>
              <a:r>
                <a:rPr lang="en-US" sz="1100" b="1" cap="all" dirty="0" smtClean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ata </a:t>
              </a:r>
              <a:r>
                <a:rPr lang="en-US" sz="1100" b="1" cap="all" dirty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c</a:t>
              </a:r>
              <a:r>
                <a:rPr lang="en-US" sz="1100" b="1" cap="all" dirty="0" smtClean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ommunity </a:t>
              </a:r>
              <a:r>
                <a:rPr lang="en-US" sz="1100" b="1" cap="all" dirty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f</a:t>
              </a:r>
              <a:r>
                <a:rPr lang="en-US" sz="1100" b="1" cap="all" dirty="0" smtClean="0">
                  <a:solidFill>
                    <a:srgbClr val="95B749"/>
                  </a:solidFill>
                  <a:latin typeface="Kalinga" pitchFamily="34" charset="0"/>
                  <a:cs typeface="Kalinga" pitchFamily="34" charset="0"/>
                </a:rPr>
                <a:t>orum</a:t>
              </a:r>
            </a:p>
            <a:p>
              <a:pPr algn="r"/>
              <a:r>
                <a:rPr lang="en-US" sz="1100" b="1" cap="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Workshop I – July </a:t>
              </a:r>
              <a:r>
                <a:rPr lang="en-US" sz="1100" cap="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18-19, 2013</a:t>
              </a:r>
            </a:p>
            <a:p>
              <a:pPr algn="r"/>
              <a:r>
                <a:rPr lang="en-US" sz="1100" cap="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alinga" pitchFamily="34" charset="0"/>
                  <a:cs typeface="Kalinga" pitchFamily="34" charset="0"/>
                </a:rPr>
                <a:t>Chicago, Illinois</a:t>
              </a:r>
              <a:endParaRPr lang="en-US" sz="11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Kalinga" pitchFamily="34" charset="0"/>
                <a:cs typeface="Kalinga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400" y="533400"/>
            <a:ext cx="8153400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cap="all" dirty="0" smtClean="0">
                <a:latin typeface="Kalinga" pitchFamily="34" charset="0"/>
                <a:cs typeface="Kalinga" pitchFamily="34" charset="0"/>
              </a:rPr>
              <a:t>Michelle Cheatham</a:t>
            </a:r>
          </a:p>
          <a:p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PhD Student</a:t>
            </a:r>
          </a:p>
          <a:p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Wright State University</a:t>
            </a:r>
          </a:p>
          <a:p>
            <a:r>
              <a:rPr lang="en-US" sz="1600" cap="all" dirty="0" err="1" smtClean="0">
                <a:latin typeface="Kalinga" pitchFamily="34" charset="0"/>
                <a:cs typeface="Kalinga" pitchFamily="34" charset="0"/>
              </a:rPr>
              <a:t>Michelle.cheatham@gmail.com</a:t>
            </a:r>
            <a:endParaRPr lang="en-US" sz="1600" cap="all" dirty="0" smtClean="0">
              <a:latin typeface="Kalinga" pitchFamily="34" charset="0"/>
              <a:cs typeface="Kalinga" pitchFamily="34" charset="0"/>
            </a:endParaRPr>
          </a:p>
          <a:p>
            <a:endParaRPr lang="en-US" sz="1600" cap="all" dirty="0">
              <a:latin typeface="Kalinga" pitchFamily="34" charset="0"/>
              <a:cs typeface="Kalinga" pitchFamily="34" charset="0"/>
            </a:endParaRPr>
          </a:p>
          <a:p>
            <a:r>
              <a:rPr lang="en-US" sz="1600" b="1" cap="all" dirty="0" smtClean="0">
                <a:latin typeface="Kalinga" pitchFamily="34" charset="0"/>
                <a:cs typeface="Kalinga" pitchFamily="34" charset="0"/>
              </a:rPr>
              <a:t>Primary Research or Practice Area(s):</a:t>
            </a:r>
          </a:p>
          <a:p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• Semantic Web</a:t>
            </a:r>
          </a:p>
          <a:p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• Linked Open Data</a:t>
            </a:r>
          </a:p>
          <a:p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• Ontology Alignment</a:t>
            </a:r>
          </a:p>
          <a:p>
            <a:endParaRPr lang="en-US" sz="1600" cap="all" dirty="0">
              <a:latin typeface="Kalinga" pitchFamily="34" charset="0"/>
              <a:cs typeface="Kalinga" pitchFamily="34" charset="0"/>
            </a:endParaRPr>
          </a:p>
          <a:p>
            <a:r>
              <a:rPr lang="en-US" sz="1600" b="1" cap="all" dirty="0" smtClean="0">
                <a:latin typeface="Kalinga" pitchFamily="34" charset="0"/>
                <a:cs typeface="Kalinga" pitchFamily="34" charset="0"/>
              </a:rPr>
              <a:t>Previous Experience</a:t>
            </a:r>
            <a:endParaRPr lang="en-US" sz="1600" cap="all" dirty="0" smtClean="0">
              <a:latin typeface="Kalinga" pitchFamily="34" charset="0"/>
              <a:cs typeface="Kalinga" pitchFamily="34" charset="0"/>
            </a:endParaRPr>
          </a:p>
          <a:p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• The 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Digital Earth as Knowledge </a:t>
            </a:r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Engine.  Krzysztof </a:t>
            </a:r>
            <a:r>
              <a:rPr lang="en-US" sz="1600" cap="all" dirty="0" err="1">
                <a:latin typeface="Kalinga" pitchFamily="34" charset="0"/>
                <a:cs typeface="Kalinga" pitchFamily="34" charset="0"/>
              </a:rPr>
              <a:t>Janowicz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, Pascal </a:t>
            </a:r>
            <a:r>
              <a:rPr lang="en-US" sz="1600" cap="all" dirty="0" err="1" smtClean="0">
                <a:latin typeface="Kalinga" pitchFamily="34" charset="0"/>
                <a:cs typeface="Kalinga" pitchFamily="34" charset="0"/>
              </a:rPr>
              <a:t>Hitzler</a:t>
            </a:r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, Semantic 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Web 3 (3), 213-221, 2012.</a:t>
            </a:r>
            <a:endParaRPr lang="en-US" sz="1600" cap="all" dirty="0" smtClean="0">
              <a:latin typeface="Kalinga" pitchFamily="34" charset="0"/>
              <a:cs typeface="Kalinga" pitchFamily="34" charset="0"/>
            </a:endParaRPr>
          </a:p>
          <a:p>
            <a:r>
              <a:rPr lang="en-US" sz="1600" cap="all" dirty="0">
                <a:latin typeface="Kalinga" pitchFamily="34" charset="0"/>
                <a:cs typeface="Kalinga" pitchFamily="34" charset="0"/>
              </a:rPr>
              <a:t>• </a:t>
            </a:r>
            <a:r>
              <a:rPr lang="en-US" sz="1600" cap="all" dirty="0" err="1">
                <a:latin typeface="Kalinga" pitchFamily="34" charset="0"/>
                <a:cs typeface="Kalinga" pitchFamily="34" charset="0"/>
              </a:rPr>
              <a:t>Yingjie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 Hu, Krzysztof </a:t>
            </a:r>
            <a:r>
              <a:rPr lang="en-US" sz="1600" cap="all" dirty="0" err="1">
                <a:latin typeface="Kalinga" pitchFamily="34" charset="0"/>
                <a:cs typeface="Kalinga" pitchFamily="34" charset="0"/>
              </a:rPr>
              <a:t>Janowicz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, David </a:t>
            </a:r>
            <a:r>
              <a:rPr lang="en-US" sz="1600" cap="all" dirty="0" err="1">
                <a:latin typeface="Kalinga" pitchFamily="34" charset="0"/>
                <a:cs typeface="Kalinga" pitchFamily="34" charset="0"/>
              </a:rPr>
              <a:t>Carral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, Simon </a:t>
            </a:r>
            <a:r>
              <a:rPr lang="en-US" sz="1600" cap="all" dirty="0" err="1">
                <a:latin typeface="Kalinga" pitchFamily="34" charset="0"/>
                <a:cs typeface="Kalinga" pitchFamily="34" charset="0"/>
              </a:rPr>
              <a:t>Scheider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, Werner Kuhn, Gary Berg-Cross, Pascal </a:t>
            </a:r>
            <a:r>
              <a:rPr lang="en-US" sz="1600" cap="all" dirty="0" err="1">
                <a:latin typeface="Kalinga" pitchFamily="34" charset="0"/>
                <a:cs typeface="Kalinga" pitchFamily="34" charset="0"/>
              </a:rPr>
              <a:t>Hitzler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, Mike Dean</a:t>
            </a:r>
          </a:p>
          <a:p>
            <a:r>
              <a:rPr lang="en-US" sz="1600" cap="all" dirty="0">
                <a:latin typeface="Kalinga" pitchFamily="34" charset="0"/>
                <a:cs typeface="Kalinga" pitchFamily="34" charset="0"/>
              </a:rPr>
              <a:t>A Geo-Ontology Design Pattern for Semantic Trajectories.</a:t>
            </a:r>
          </a:p>
          <a:p>
            <a:r>
              <a:rPr lang="en-US" sz="1600" cap="all" dirty="0">
                <a:latin typeface="Kalinga" pitchFamily="34" charset="0"/>
                <a:cs typeface="Kalinga" pitchFamily="34" charset="0"/>
              </a:rPr>
              <a:t>In: Proceedings of COSIT 2013, Conference on Spatial Information Theory, Scarborough, UK, September 2013</a:t>
            </a:r>
            <a:r>
              <a:rPr lang="en-US" sz="1600" cap="all" dirty="0" smtClean="0">
                <a:latin typeface="Kalinga" pitchFamily="34" charset="0"/>
                <a:cs typeface="Kalinga" pitchFamily="34" charset="0"/>
              </a:rPr>
              <a:t>.  To </a:t>
            </a:r>
            <a:r>
              <a:rPr lang="en-US" sz="1600" cap="all" dirty="0">
                <a:latin typeface="Kalinga" pitchFamily="34" charset="0"/>
                <a:cs typeface="Kalinga" pitchFamily="34" charset="0"/>
              </a:rPr>
              <a:t>appear.</a:t>
            </a:r>
            <a:endParaRPr lang="en-US" sz="1600" cap="all" dirty="0" smtClean="0">
              <a:latin typeface="Kalinga" pitchFamily="34" charset="0"/>
              <a:cs typeface="Kalinga" pitchFamily="34" charset="0"/>
            </a:endParaRPr>
          </a:p>
          <a:p>
            <a:endParaRPr lang="en-US" sz="1600" dirty="0">
              <a:latin typeface="Kalinga" pitchFamily="34" charset="0"/>
              <a:cs typeface="Kalinga" pitchFamily="34" charset="0"/>
            </a:endParaRPr>
          </a:p>
          <a:p>
            <a:r>
              <a:rPr lang="en-US" sz="1600" b="1" cap="all" dirty="0" smtClean="0">
                <a:latin typeface="Kalinga" pitchFamily="34" charset="0"/>
                <a:cs typeface="Kalinga" pitchFamily="34" charset="0"/>
              </a:rPr>
              <a:t>Contact Information:</a:t>
            </a:r>
          </a:p>
          <a:p>
            <a:r>
              <a:rPr lang="en-US" sz="1600" dirty="0" smtClean="0">
                <a:latin typeface="Kalinga" pitchFamily="34" charset="0"/>
                <a:cs typeface="Kalinga" pitchFamily="34" charset="0"/>
              </a:rPr>
              <a:t>Department of Computer Science and Engineering</a:t>
            </a:r>
          </a:p>
          <a:p>
            <a:r>
              <a:rPr lang="en-US" sz="1600" dirty="0" smtClean="0">
                <a:latin typeface="Kalinga" pitchFamily="34" charset="0"/>
                <a:cs typeface="Kalinga" pitchFamily="34" charset="0"/>
              </a:rPr>
              <a:t>Wright State University</a:t>
            </a:r>
          </a:p>
          <a:p>
            <a:r>
              <a:rPr lang="en-US" sz="1600" dirty="0" smtClean="0">
                <a:latin typeface="Kalinga" pitchFamily="34" charset="0"/>
                <a:cs typeface="Kalinga" pitchFamily="34" charset="0"/>
              </a:rPr>
              <a:t>3640 Colonel Glenn Highway</a:t>
            </a:r>
          </a:p>
          <a:p>
            <a:r>
              <a:rPr lang="en-US" sz="1600" dirty="0" smtClean="0">
                <a:latin typeface="Kalinga" pitchFamily="34" charset="0"/>
                <a:cs typeface="Kalinga" pitchFamily="34" charset="0"/>
              </a:rPr>
              <a:t>Dayton, OH 45435</a:t>
            </a:r>
            <a:endParaRPr lang="en-US" sz="1600" dirty="0">
              <a:latin typeface="Kalinga" pitchFamily="34" charset="0"/>
              <a:cs typeface="Kali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95621"/>
          </a:xfrm>
        </p:spPr>
        <p:txBody>
          <a:bodyPr>
            <a:normAutofit/>
          </a:bodyPr>
          <a:lstStyle/>
          <a:p>
            <a:r>
              <a:rPr lang="en-US" sz="1800" dirty="0"/>
              <a:t>Compton, Michael, et al. "The SSN ontology of the W3C semantic sensor network incubator group." Web Semantics: Science, Services and Agents on the World Wide Web 17 (2012): 25-32</a:t>
            </a:r>
            <a:r>
              <a:rPr lang="en-US" sz="1800" dirty="0" smtClean="0"/>
              <a:t>. </a:t>
            </a:r>
          </a:p>
          <a:p>
            <a:pPr marL="45720" indent="0">
              <a:buNone/>
            </a:pPr>
            <a:endParaRPr lang="en-US" sz="500" dirty="0" smtClean="0"/>
          </a:p>
          <a:p>
            <a:pPr lvl="1"/>
            <a:r>
              <a:rPr lang="en-US" sz="1700" dirty="0" smtClean="0"/>
              <a:t>Describes sensor capabilities, measurement processes, observations, and deployments</a:t>
            </a:r>
          </a:p>
          <a:p>
            <a:pPr marL="365760" lvl="1" indent="0">
              <a:buNone/>
            </a:pPr>
            <a:endParaRPr lang="en-US" sz="500" dirty="0" smtClean="0"/>
          </a:p>
          <a:p>
            <a:pPr lvl="1"/>
            <a:r>
              <a:rPr lang="en-US" sz="1700" dirty="0" smtClean="0"/>
              <a:t>Focused on four use cases: data discovery and linkage, device discovery and selection, provenance and diagnosis, and device operation, tasking and programming</a:t>
            </a:r>
          </a:p>
          <a:p>
            <a:pPr marL="365760" lvl="1" indent="0">
              <a:buNone/>
            </a:pPr>
            <a:endParaRPr lang="en-US" sz="500" dirty="0" smtClean="0"/>
          </a:p>
          <a:p>
            <a:pPr lvl="1"/>
            <a:r>
              <a:rPr lang="en-US" sz="1700" dirty="0" smtClean="0"/>
              <a:t>Based on the Stimulus-Sensor-Observation ontology design pattern</a:t>
            </a:r>
          </a:p>
          <a:p>
            <a:pPr marL="365760" lvl="1" indent="0">
              <a:buNone/>
            </a:pPr>
            <a:endParaRPr lang="en-US" sz="500" dirty="0" smtClean="0"/>
          </a:p>
          <a:p>
            <a:pPr lvl="1"/>
            <a:r>
              <a:rPr lang="en-US" sz="1700" dirty="0" smtClean="0"/>
              <a:t>Applications based on this ontology include a system developed to support energy forecasts for manufacturing processes</a:t>
            </a:r>
          </a:p>
          <a:p>
            <a:pPr marL="365760" lvl="1" indent="0">
              <a:buNone/>
            </a:pPr>
            <a:endParaRPr lang="en-US" sz="500" dirty="0" smtClean="0"/>
          </a:p>
          <a:p>
            <a:pPr lvl="2"/>
            <a:r>
              <a:rPr lang="en-US" sz="1500" dirty="0"/>
              <a:t>K. Wenzel, J. </a:t>
            </a:r>
            <a:r>
              <a:rPr lang="en-US" sz="1500" dirty="0" err="1"/>
              <a:t>Riegel</a:t>
            </a:r>
            <a:r>
              <a:rPr lang="en-US" sz="1500" dirty="0"/>
              <a:t>, A. Schlegel, M. </a:t>
            </a:r>
            <a:r>
              <a:rPr lang="en-US" sz="1500" dirty="0" err="1"/>
              <a:t>Putz</a:t>
            </a:r>
            <a:r>
              <a:rPr lang="en-US" sz="1500" dirty="0"/>
              <a:t>, Semantic Web Based </a:t>
            </a:r>
            <a:r>
              <a:rPr lang="en-US" sz="1500" dirty="0" smtClean="0"/>
              <a:t>Dynamic </a:t>
            </a:r>
            <a:r>
              <a:rPr lang="en-US" sz="1500" dirty="0"/>
              <a:t>Energy Analysis and Forecasts in Manufacturing Engineering, in: Proceedings of the 18th CIRP International Conference on Life Cycle En- </a:t>
            </a:r>
            <a:r>
              <a:rPr lang="en-US" sz="1500" dirty="0" err="1"/>
              <a:t>gineering</a:t>
            </a:r>
            <a:r>
              <a:rPr lang="en-US" sz="1500" dirty="0"/>
              <a:t>, Springer-</a:t>
            </a:r>
            <a:r>
              <a:rPr lang="en-US" sz="1500" dirty="0" err="1"/>
              <a:t>Verlag</a:t>
            </a:r>
            <a:r>
              <a:rPr lang="en-US" sz="1500" dirty="0"/>
              <a:t>, 507–512, 2011</a:t>
            </a:r>
            <a:r>
              <a:rPr lang="en-US" sz="1400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Sensor Network </a:t>
            </a:r>
            <a:r>
              <a:rPr lang="en-US" dirty="0" err="1" smtClean="0"/>
              <a:t>ONtology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0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Modeling new domains (using ontology design patterns)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Handling heterogeneous data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Adding semantic layers to existing data mining, machine learning, and reasoning systems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4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Michelle Cheatham</a:t>
            </a:r>
          </a:p>
          <a:p>
            <a:pPr lvl="1"/>
            <a:r>
              <a:rPr lang="en-US" dirty="0" smtClean="0"/>
              <a:t>PhD student, </a:t>
            </a:r>
            <a:r>
              <a:rPr lang="en-US" dirty="0" err="1" smtClean="0"/>
              <a:t>Kno.e.sis</a:t>
            </a:r>
            <a:r>
              <a:rPr lang="en-US" dirty="0" smtClean="0"/>
              <a:t> Center, Wright State University</a:t>
            </a:r>
          </a:p>
          <a:p>
            <a:pPr lvl="1"/>
            <a:r>
              <a:rPr lang="en-US" dirty="0" smtClean="0">
                <a:hlinkClick r:id="rId2"/>
              </a:rPr>
              <a:t>michelle.cheatham@gmail.com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Dr. Pascal </a:t>
            </a:r>
            <a:r>
              <a:rPr lang="en-US" dirty="0" err="1" smtClean="0"/>
              <a:t>Hitzler</a:t>
            </a:r>
            <a:endParaRPr lang="en-US" dirty="0" smtClean="0"/>
          </a:p>
          <a:p>
            <a:pPr lvl="1"/>
            <a:r>
              <a:rPr lang="en-US" dirty="0" smtClean="0"/>
              <a:t>Associate Professor, </a:t>
            </a:r>
            <a:r>
              <a:rPr lang="en-US" dirty="0" err="1" smtClean="0"/>
              <a:t>Kno.e.sis</a:t>
            </a:r>
            <a:r>
              <a:rPr lang="en-US" dirty="0" smtClean="0"/>
              <a:t> Center, Wright State University</a:t>
            </a:r>
          </a:p>
          <a:p>
            <a:pPr lvl="1"/>
            <a:r>
              <a:rPr lang="en-US" dirty="0" smtClean="0">
                <a:hlinkClick r:id="rId3"/>
              </a:rPr>
              <a:t>pascal.hitzler@wright.edu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http://knoesis.wright.edu/pascal/</a:t>
            </a:r>
            <a:r>
              <a:rPr lang="en-US" dirty="0" smtClean="0">
                <a:hlinkClick r:id="rId4"/>
              </a:rPr>
              <a:t>index.html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8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Michelle Cheatham</a:t>
            </a:r>
          </a:p>
          <a:p>
            <a:r>
              <a:rPr lang="en-US" sz="1400" dirty="0" err="1" smtClean="0"/>
              <a:t>Kno.e.sis</a:t>
            </a:r>
            <a:r>
              <a:rPr lang="en-US" sz="1400" dirty="0" smtClean="0"/>
              <a:t> Center</a:t>
            </a:r>
          </a:p>
          <a:p>
            <a:r>
              <a:rPr lang="en-US" sz="1400" dirty="0" smtClean="0"/>
              <a:t>Wright State </a:t>
            </a:r>
            <a:r>
              <a:rPr lang="en-US" sz="1400" dirty="0" err="1" smtClean="0"/>
              <a:t>Univ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426" y="2052960"/>
            <a:ext cx="6534386" cy="1828800"/>
          </a:xfrm>
        </p:spPr>
        <p:txBody>
          <a:bodyPr/>
          <a:lstStyle/>
          <a:p>
            <a:r>
              <a:rPr lang="en-US" sz="3400" dirty="0" smtClean="0"/>
              <a:t>Sustainable Development and the Internet of Things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5688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pic>
        <p:nvPicPr>
          <p:cNvPr id="12" name="Content Placeholder 11" descr="phd proces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5" b="15055"/>
          <a:stretch>
            <a:fillRect/>
          </a:stretch>
        </p:blipFill>
        <p:spPr>
          <a:xfrm>
            <a:off x="381000" y="1719071"/>
            <a:ext cx="5424065" cy="2843289"/>
          </a:xfrm>
        </p:spPr>
      </p:pic>
      <p:pic>
        <p:nvPicPr>
          <p:cNvPr id="13" name="Picture 12" descr="wsu 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10" y="4909072"/>
            <a:ext cx="3429000" cy="1625600"/>
          </a:xfrm>
          <a:prstGeom prst="rect">
            <a:avLst/>
          </a:prstGeom>
        </p:spPr>
      </p:pic>
      <p:pic>
        <p:nvPicPr>
          <p:cNvPr id="14" name="Picture 13" descr="pasca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22" y="1656629"/>
            <a:ext cx="2058173" cy="30872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27130" y="5020717"/>
            <a:ext cx="2122101" cy="1328529"/>
            <a:chOff x="7467600" y="0"/>
            <a:chExt cx="1676400" cy="728663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0"/>
              <a:ext cx="838200" cy="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457200"/>
              <a:ext cx="1676400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450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What are the Semantic Web and the Internet of Things?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What resources and applications currently exist?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What are some current research trends in this area?</a:t>
            </a:r>
          </a:p>
          <a:p>
            <a:pPr marL="45720" indent="0">
              <a:lnSpc>
                <a:spcPct val="130000"/>
              </a:lnSpc>
              <a:buNone/>
            </a:pPr>
            <a:endParaRPr lang="en-US" dirty="0" smtClean="0"/>
          </a:p>
          <a:p>
            <a:pPr>
              <a:lnSpc>
                <a:spcPct val="130000"/>
              </a:lnSpc>
            </a:pPr>
            <a:r>
              <a:rPr lang="en-US" dirty="0"/>
              <a:t>Please interrupt with any questions or </a:t>
            </a:r>
            <a:r>
              <a:rPr lang="en-US" dirty="0" smtClean="0"/>
              <a:t>comments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Please contact me if you have any thoughts on semantic web-related sustainability applications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going to talk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8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this Relevant?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044168"/>
              </p:ext>
            </p:extLst>
          </p:nvPr>
        </p:nvGraphicFramePr>
        <p:xfrm>
          <a:off x="354860" y="1953725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416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532760"/>
              </p:ext>
            </p:extLst>
          </p:nvPr>
        </p:nvGraphicFramePr>
        <p:xfrm>
          <a:off x="381000" y="2738252"/>
          <a:ext cx="8407400" cy="379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700"/>
                <a:gridCol w="4203700"/>
              </a:tblGrid>
              <a:tr h="588024">
                <a:tc>
                  <a:txBody>
                    <a:bodyPr/>
                    <a:lstStyle/>
                    <a:p>
                      <a:r>
                        <a:rPr lang="en-US" dirty="0" smtClean="0"/>
                        <a:t>Today’s Web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Semantic</a:t>
                      </a:r>
                      <a:r>
                        <a:rPr lang="en-US" baseline="0" dirty="0" smtClean="0"/>
                        <a:t> Web</a:t>
                      </a:r>
                      <a:endParaRPr lang="en-US" dirty="0"/>
                    </a:p>
                  </a:txBody>
                  <a:tcPr/>
                </a:tc>
              </a:tr>
              <a:tr h="588024">
                <a:tc>
                  <a:txBody>
                    <a:bodyPr/>
                    <a:lstStyle/>
                    <a:p>
                      <a:r>
                        <a:rPr lang="en-US" dirty="0" smtClean="0"/>
                        <a:t>Links between web pages (documents)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Links</a:t>
                      </a:r>
                      <a:r>
                        <a:rPr lang="en-US" baseline="0" dirty="0" smtClean="0"/>
                        <a:t> between concepts (data)</a:t>
                      </a:r>
                      <a:endParaRPr lang="en-US" dirty="0"/>
                    </a:p>
                  </a:txBody>
                  <a:tcPr/>
                </a:tc>
              </a:tr>
              <a:tr h="1014946"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Understanding requires natural language processing</a:t>
                      </a:r>
                      <a:r>
                        <a:rPr lang="en-US" baseline="0" dirty="0" smtClean="0"/>
                        <a:t> and background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Understanding requires</a:t>
                      </a:r>
                      <a:r>
                        <a:rPr lang="en-US" baseline="0" dirty="0" smtClean="0"/>
                        <a:t> following links and reasoning over logical formalisms</a:t>
                      </a:r>
                      <a:endParaRPr lang="en-US" dirty="0"/>
                    </a:p>
                  </a:txBody>
                  <a:tcPr/>
                </a:tc>
              </a:tr>
              <a:tr h="588024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and Presentation are mixed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r>
                        <a:rPr lang="en-US" baseline="0" dirty="0" smtClean="0"/>
                        <a:t> and Presentation are distinct</a:t>
                      </a:r>
                      <a:endParaRPr lang="en-US" dirty="0"/>
                    </a:p>
                  </a:txBody>
                  <a:tcPr/>
                </a:tc>
              </a:tr>
              <a:tr h="1014946">
                <a:tc>
                  <a:txBody>
                    <a:bodyPr/>
                    <a:lstStyle/>
                    <a:p>
                      <a:r>
                        <a:rPr lang="en-US" dirty="0" smtClean="0"/>
                        <a:t>Tags include “table”, “heading” and “font”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Tags include “</a:t>
                      </a:r>
                      <a:r>
                        <a:rPr lang="en-US" dirty="0" err="1" smtClean="0"/>
                        <a:t>subClassOf</a:t>
                      </a:r>
                      <a:r>
                        <a:rPr lang="en-US" dirty="0" smtClean="0"/>
                        <a:t>”, “</a:t>
                      </a:r>
                      <a:r>
                        <a:rPr lang="en-US" dirty="0" err="1" smtClean="0"/>
                        <a:t>sameAs</a:t>
                      </a:r>
                      <a:r>
                        <a:rPr lang="en-US" dirty="0" smtClean="0"/>
                        <a:t>”, and “</a:t>
                      </a:r>
                      <a:r>
                        <a:rPr lang="en-US" dirty="0" err="1" smtClean="0"/>
                        <a:t>disjointFrom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Could Be Better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14503"/>
            <a:ext cx="8381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Semantic web is a web of data that can be processed directly and indirectly by machines. – Tim Berners-Lee, “The Semantic Web”, Scientific American, 2001.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Everyday objects have an Internet presence</a:t>
            </a:r>
          </a:p>
          <a:p>
            <a:pPr lvl="1"/>
            <a:r>
              <a:rPr lang="en-US" dirty="0"/>
              <a:t>In 2008 the number of devices connected to the Internet passed the number of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Similar to pervasive and ubiquitous computing</a:t>
            </a:r>
          </a:p>
          <a:p>
            <a:r>
              <a:rPr lang="en-US" dirty="0" smtClean="0"/>
              <a:t>Enabling technologies include RFID tags, EPC, and embedded sensors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of Things</a:t>
            </a:r>
            <a:endParaRPr lang="en-US" dirty="0"/>
          </a:p>
        </p:txBody>
      </p:sp>
      <p:pic>
        <p:nvPicPr>
          <p:cNvPr id="4" name="Picture 3" descr="internet of thi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066" y="3503505"/>
            <a:ext cx="5096933" cy="305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5809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Zhou, </a:t>
            </a:r>
            <a:r>
              <a:rPr lang="en-US" dirty="0" err="1" smtClean="0"/>
              <a:t>Qunzhi</a:t>
            </a:r>
            <a:r>
              <a:rPr lang="en-US" dirty="0" smtClean="0"/>
              <a:t>, </a:t>
            </a:r>
            <a:r>
              <a:rPr lang="en-US" dirty="0" err="1" smtClean="0"/>
              <a:t>Yogesh</a:t>
            </a:r>
            <a:r>
              <a:rPr lang="en-US" dirty="0" smtClean="0"/>
              <a:t> </a:t>
            </a:r>
            <a:r>
              <a:rPr lang="en-US" dirty="0" err="1" smtClean="0"/>
              <a:t>Simmhan</a:t>
            </a:r>
            <a:r>
              <a:rPr lang="en-US" dirty="0" smtClean="0"/>
              <a:t>, and Viktor </a:t>
            </a:r>
            <a:r>
              <a:rPr lang="en-US" dirty="0" err="1" smtClean="0"/>
              <a:t>Prasanna</a:t>
            </a:r>
            <a:r>
              <a:rPr lang="en-US" dirty="0" smtClean="0"/>
              <a:t>. "Incorporating semantic knowledge into dynamic data processing for smart power grids." The Semantic Web–ISWC 2012. Springer Berlin Heidelberg, 2012. 257-273.</a:t>
            </a:r>
          </a:p>
          <a:p>
            <a:pPr marL="45720" indent="0">
              <a:lnSpc>
                <a:spcPct val="110000"/>
              </a:lnSpc>
              <a:buNone/>
            </a:pPr>
            <a:endParaRPr lang="en-US" sz="8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USC’s campus has over 170 buildings with around 50,000 sensors measuring things like room temperature, HVAC airflow and fan speed, and CO</a:t>
            </a:r>
            <a:r>
              <a:rPr lang="en-US" baseline="-25000" dirty="0" smtClean="0"/>
              <a:t>2</a:t>
            </a:r>
            <a:r>
              <a:rPr lang="en-US" dirty="0" smtClean="0"/>
              <a:t> levels every minute</a:t>
            </a:r>
          </a:p>
          <a:p>
            <a:pPr lvl="1">
              <a:lnSpc>
                <a:spcPct val="110000"/>
              </a:lnSpc>
            </a:pPr>
            <a:endParaRPr lang="en-US" sz="4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Data is published as RDF triples; sensors, buildings, users, departments, weather, etc. is described in an ontology</a:t>
            </a:r>
          </a:p>
          <a:p>
            <a:pPr lvl="1">
              <a:lnSpc>
                <a:spcPct val="110000"/>
              </a:lnSpc>
            </a:pPr>
            <a:endParaRPr lang="en-US" sz="4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A semantic-aware complex event processor is used to dynamically respond during peak load periods</a:t>
            </a:r>
          </a:p>
          <a:p>
            <a:pPr marL="365760" lvl="1" indent="0">
              <a:lnSpc>
                <a:spcPct val="110000"/>
              </a:lnSpc>
              <a:buNone/>
            </a:pPr>
            <a:endParaRPr lang="en-US" sz="400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Queries such as “Alert me when the space temperature in a non-occupied meeting room is lower than the green building temperature”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Power Grids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05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679016"/>
          </a:xfrm>
        </p:spPr>
        <p:txBody>
          <a:bodyPr/>
          <a:lstStyle/>
          <a:p>
            <a:r>
              <a:rPr lang="en-US" dirty="0" err="1"/>
              <a:t>Lécué</a:t>
            </a:r>
            <a:r>
              <a:rPr lang="en-US" dirty="0"/>
              <a:t>, Freddy, </a:t>
            </a:r>
            <a:r>
              <a:rPr lang="en-US" dirty="0" err="1"/>
              <a:t>Anika</a:t>
            </a:r>
            <a:r>
              <a:rPr lang="en-US" dirty="0"/>
              <a:t> Schumann, and Marco Luca </a:t>
            </a:r>
            <a:r>
              <a:rPr lang="en-US" dirty="0" err="1"/>
              <a:t>Sbodio</a:t>
            </a:r>
            <a:r>
              <a:rPr lang="en-US" dirty="0"/>
              <a:t>. "Applying semantic web technologies for diagnosing road traffic congestions." The Semantic Web–ISWC 2012. Springer Berlin Heidelberg, 2012. 114-130</a:t>
            </a:r>
            <a:r>
              <a:rPr lang="en-US" dirty="0" smtClean="0"/>
              <a:t>.</a:t>
            </a:r>
          </a:p>
          <a:p>
            <a:endParaRPr lang="en-US" sz="800" dirty="0" smtClean="0"/>
          </a:p>
          <a:p>
            <a:pPr lvl="1"/>
            <a:r>
              <a:rPr lang="en-US" dirty="0" smtClean="0"/>
              <a:t>IBM’s group in Dublin, Ireland are attempting quasi-real time diagnosis of traffic congestion for remediation</a:t>
            </a:r>
          </a:p>
          <a:p>
            <a:pPr lvl="1"/>
            <a:endParaRPr lang="en-US" sz="400" dirty="0" smtClean="0"/>
          </a:p>
          <a:p>
            <a:pPr lvl="1"/>
            <a:r>
              <a:rPr lang="en-US" dirty="0" smtClean="0"/>
              <a:t>Data includes Dublin bus positions, weather, road works and maintenance,</a:t>
            </a:r>
            <a:r>
              <a:rPr lang="en-US" dirty="0"/>
              <a:t> </a:t>
            </a:r>
            <a:r>
              <a:rPr lang="en-US" dirty="0" smtClean="0"/>
              <a:t>and city events (concerts, soccer matches, etc.)</a:t>
            </a:r>
          </a:p>
          <a:p>
            <a:pPr lvl="1"/>
            <a:endParaRPr lang="en-US" sz="400" dirty="0" smtClean="0"/>
          </a:p>
          <a:p>
            <a:pPr lvl="1"/>
            <a:r>
              <a:rPr lang="en-US" dirty="0" smtClean="0"/>
              <a:t>Existing systems can detect traffic congestion and use probabilistic finite state machines to diagnose the cause, but </a:t>
            </a:r>
            <a:r>
              <a:rPr lang="en-US" i="1" dirty="0" smtClean="0"/>
              <a:t>only if it is exactly the same as something seen previously</a:t>
            </a:r>
          </a:p>
          <a:p>
            <a:pPr lvl="1"/>
            <a:endParaRPr lang="en-US" sz="400" i="1" dirty="0" smtClean="0"/>
          </a:p>
          <a:p>
            <a:pPr lvl="1"/>
            <a:r>
              <a:rPr lang="en-US" dirty="0" smtClean="0"/>
              <a:t>Ontologies and RDF wrappers for the data sources allow recognition of similar but not identical causes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Congestion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7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2755</TotalTime>
  <Words>910</Words>
  <Application>Microsoft Macintosh PowerPoint</Application>
  <PresentationFormat>On-screen Show (4:3)</PresentationFormat>
  <Paragraphs>110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PowerPoint Presentation</vt:lpstr>
      <vt:lpstr>Sustainable Development and the Internet of Things</vt:lpstr>
      <vt:lpstr>Who are you?</vt:lpstr>
      <vt:lpstr>What are you going to talk about?</vt:lpstr>
      <vt:lpstr>How is this Relevant?</vt:lpstr>
      <vt:lpstr>The Internet Could Be Better</vt:lpstr>
      <vt:lpstr>The Internet of Things</vt:lpstr>
      <vt:lpstr>Smart Power Grids</vt:lpstr>
      <vt:lpstr>Traffic Congestion</vt:lpstr>
      <vt:lpstr>Semantic Sensor Network ONtology</vt:lpstr>
      <vt:lpstr>Research Trends</vt:lpstr>
      <vt:lpstr>Questions?</vt:lpstr>
    </vt:vector>
  </TitlesOfParts>
  <Company>Wright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and the Semantic Web</dc:title>
  <dc:creator>Michelle Cheatham</dc:creator>
  <cp:lastModifiedBy>Michelle Cheatham</cp:lastModifiedBy>
  <cp:revision>112</cp:revision>
  <dcterms:created xsi:type="dcterms:W3CDTF">2013-07-08T10:50:43Z</dcterms:created>
  <dcterms:modified xsi:type="dcterms:W3CDTF">2013-07-16T01:15:13Z</dcterms:modified>
</cp:coreProperties>
</file>